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Garet" charset="1" panose="00000000000000000000"/>
      <p:regular r:id="rId18"/>
    </p:embeddedFont>
    <p:embeddedFont>
      <p:font typeface="Neue Machina" charset="1" panose="00000500000000000000"/>
      <p:regular r:id="rId19"/>
    </p:embeddedFont>
    <p:embeddedFont>
      <p:font typeface="Garet Bold" charset="1" panose="00000000000000000000"/>
      <p:regular r:id="rId20"/>
    </p:embeddedFont>
    <p:embeddedFont>
      <p:font typeface="HK Modular" charset="1" panose="00000800000000000000"/>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gif"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7.gif"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3.pn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gif"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7.gif"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pic>
        <p:nvPicPr>
          <p:cNvPr name="Picture 3" id="3"/>
          <p:cNvPicPr>
            <a:picLocks noChangeAspect="true"/>
          </p:cNvPicPr>
          <p:nvPr/>
        </p:nvPicPr>
        <p:blipFill>
          <a:blip r:embed="rId3"/>
          <a:srcRect l="0" t="0" r="0" b="0"/>
          <a:stretch>
            <a:fillRect/>
          </a:stretch>
        </p:blipFill>
        <p:spPr>
          <a:xfrm flipH="false" flipV="false" rot="0">
            <a:off x="-584986" y="1787374"/>
            <a:ext cx="21176021" cy="6882207"/>
          </a:xfrm>
          <a:prstGeom prst="rect">
            <a:avLst/>
          </a:prstGeom>
        </p:spPr>
      </p:pic>
      <p:sp>
        <p:nvSpPr>
          <p:cNvPr name="Freeform 4" id="4"/>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4">
              <a:alphaModFix amt="37000"/>
            </a:blip>
            <a:stretch>
              <a:fillRect l="0" t="0" r="0" b="0"/>
            </a:stretch>
          </a:blipFill>
        </p:spPr>
      </p:sp>
      <p:sp>
        <p:nvSpPr>
          <p:cNvPr name="Freeform 5" id="5"/>
          <p:cNvSpPr/>
          <p:nvPr/>
        </p:nvSpPr>
        <p:spPr>
          <a:xfrm flipH="false" flipV="false" rot="0">
            <a:off x="15962425" y="5410200"/>
            <a:ext cx="5910217" cy="5713755"/>
          </a:xfrm>
          <a:custGeom>
            <a:avLst/>
            <a:gdLst/>
            <a:ahLst/>
            <a:cxnLst/>
            <a:rect r="r" b="b" t="t" l="l"/>
            <a:pathLst>
              <a:path h="5713755" w="5910217">
                <a:moveTo>
                  <a:pt x="0" y="0"/>
                </a:moveTo>
                <a:lnTo>
                  <a:pt x="5910217" y="0"/>
                </a:lnTo>
                <a:lnTo>
                  <a:pt x="5910217" y="5713755"/>
                </a:lnTo>
                <a:lnTo>
                  <a:pt x="0" y="5713755"/>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pic>
        <p:nvPicPr>
          <p:cNvPr name="Picture 6" id="6"/>
          <p:cNvPicPr>
            <a:picLocks noChangeAspect="true"/>
          </p:cNvPicPr>
          <p:nvPr/>
        </p:nvPicPr>
        <p:blipFill>
          <a:blip r:embed="rId7"/>
          <a:srcRect l="0" t="0" r="0" b="0"/>
          <a:stretch>
            <a:fillRect/>
          </a:stretch>
        </p:blipFill>
        <p:spPr>
          <a:xfrm flipH="false" flipV="false" rot="0">
            <a:off x="16463059" y="4344144"/>
            <a:ext cx="1001268" cy="1335024"/>
          </a:xfrm>
          <a:prstGeom prst="rect">
            <a:avLst/>
          </a:prstGeom>
        </p:spPr>
      </p:pic>
      <p:pic>
        <p:nvPicPr>
          <p:cNvPr name="Picture 7" id="7"/>
          <p:cNvPicPr>
            <a:picLocks noChangeAspect="true"/>
          </p:cNvPicPr>
          <p:nvPr/>
        </p:nvPicPr>
        <p:blipFill>
          <a:blip r:embed="rId7"/>
          <a:srcRect l="0" t="0" r="0" b="0"/>
          <a:stretch>
            <a:fillRect/>
          </a:stretch>
        </p:blipFill>
        <p:spPr>
          <a:xfrm flipH="false" flipV="false" rot="0">
            <a:off x="11009425" y="1827276"/>
            <a:ext cx="1001268" cy="1335024"/>
          </a:xfrm>
          <a:prstGeom prst="rect">
            <a:avLst/>
          </a:prstGeom>
        </p:spPr>
      </p:pic>
      <p:sp>
        <p:nvSpPr>
          <p:cNvPr name="TextBox 8" id="8"/>
          <p:cNvSpPr txBox="true"/>
          <p:nvPr/>
        </p:nvSpPr>
        <p:spPr>
          <a:xfrm rot="0">
            <a:off x="1753373" y="3461242"/>
            <a:ext cx="8249652" cy="2509220"/>
          </a:xfrm>
          <a:prstGeom prst="rect">
            <a:avLst/>
          </a:prstGeom>
        </p:spPr>
        <p:txBody>
          <a:bodyPr anchor="t" rtlCol="false" tIns="0" lIns="0" bIns="0" rIns="0">
            <a:spAutoFit/>
          </a:bodyPr>
          <a:lstStyle/>
          <a:p>
            <a:pPr algn="l">
              <a:lnSpc>
                <a:spcPts val="6636"/>
              </a:lnSpc>
            </a:pPr>
            <a:r>
              <a:rPr lang="en-US" sz="5395">
                <a:solidFill>
                  <a:srgbClr val="FFFFFF"/>
                </a:solidFill>
                <a:latin typeface="Garet"/>
                <a:ea typeface="Garet"/>
                <a:cs typeface="Garet"/>
                <a:sym typeface="Garet"/>
              </a:rPr>
              <a:t>THIẾT KẾ VÀ XÂY DỰNG ỨNG DỤNG QUẢN LÝ KÝ TÚC XÁ TRÊN NỀN WEB</a:t>
            </a:r>
          </a:p>
        </p:txBody>
      </p:sp>
      <p:sp>
        <p:nvSpPr>
          <p:cNvPr name="TextBox 9" id="9"/>
          <p:cNvSpPr txBox="true"/>
          <p:nvPr/>
        </p:nvSpPr>
        <p:spPr>
          <a:xfrm rot="0">
            <a:off x="1753373" y="9035824"/>
            <a:ext cx="9397468" cy="397327"/>
          </a:xfrm>
          <a:prstGeom prst="rect">
            <a:avLst/>
          </a:prstGeom>
        </p:spPr>
        <p:txBody>
          <a:bodyPr anchor="t" rtlCol="false" tIns="0" lIns="0" bIns="0" rIns="0">
            <a:spAutoFit/>
          </a:bodyPr>
          <a:lstStyle/>
          <a:p>
            <a:pPr algn="l">
              <a:lnSpc>
                <a:spcPts val="3297"/>
              </a:lnSpc>
              <a:spcBef>
                <a:spcPct val="0"/>
              </a:spcBef>
            </a:pPr>
            <a:r>
              <a:rPr lang="en-US" sz="2355">
                <a:solidFill>
                  <a:srgbClr val="FFFFFF"/>
                </a:solidFill>
                <a:latin typeface="Neue Machina"/>
                <a:ea typeface="Neue Machina"/>
                <a:cs typeface="Neue Machina"/>
                <a:sym typeface="Neue Machina"/>
              </a:rPr>
              <a:t>Chào mừng mọi người đến với bài thuyết trình của nhóm em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pic>
        <p:nvPicPr>
          <p:cNvPr name="Picture 3" id="3"/>
          <p:cNvPicPr>
            <a:picLocks noChangeAspect="true"/>
          </p:cNvPicPr>
          <p:nvPr/>
        </p:nvPicPr>
        <p:blipFill>
          <a:blip r:embed="rId3"/>
          <a:srcRect l="0" t="0" r="0" b="0"/>
          <a:stretch>
            <a:fillRect/>
          </a:stretch>
        </p:blipFill>
        <p:spPr>
          <a:xfrm flipH="false" flipV="false" rot="0">
            <a:off x="7591539" y="8735983"/>
            <a:ext cx="3104923" cy="372591"/>
          </a:xfrm>
          <a:prstGeom prst="rect">
            <a:avLst/>
          </a:prstGeom>
        </p:spPr>
      </p:pic>
      <p:sp>
        <p:nvSpPr>
          <p:cNvPr name="Freeform 4" id="4"/>
          <p:cNvSpPr/>
          <p:nvPr/>
        </p:nvSpPr>
        <p:spPr>
          <a:xfrm flipH="false" flipV="false" rot="0">
            <a:off x="16487552" y="8557452"/>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452372" y="1166844"/>
            <a:ext cx="897280" cy="8972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85573" y="8557452"/>
            <a:ext cx="1230877" cy="12308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115110" y="-5531093"/>
            <a:ext cx="10137315" cy="11358336"/>
          </a:xfrm>
          <a:custGeom>
            <a:avLst/>
            <a:gdLst/>
            <a:ahLst/>
            <a:cxnLst/>
            <a:rect r="r" b="b" t="t" l="l"/>
            <a:pathLst>
              <a:path h="11358336" w="10137315">
                <a:moveTo>
                  <a:pt x="0" y="0"/>
                </a:moveTo>
                <a:lnTo>
                  <a:pt x="10137316" y="0"/>
                </a:lnTo>
                <a:lnTo>
                  <a:pt x="10137316" y="11358336"/>
                </a:lnTo>
                <a:lnTo>
                  <a:pt x="0" y="11358336"/>
                </a:lnTo>
                <a:lnTo>
                  <a:pt x="0" y="0"/>
                </a:lnTo>
                <a:close/>
              </a:path>
            </a:pathLst>
          </a:custGeom>
          <a:blipFill>
            <a:blip r:embed="rId6">
              <a:alphaModFix amt="37000"/>
            </a:blip>
            <a:stretch>
              <a:fillRect l="0" t="0" r="0" b="0"/>
            </a:stretch>
          </a:blipFill>
        </p:spPr>
      </p:sp>
      <p:sp>
        <p:nvSpPr>
          <p:cNvPr name="TextBox 12" id="12"/>
          <p:cNvSpPr txBox="true"/>
          <p:nvPr/>
        </p:nvSpPr>
        <p:spPr>
          <a:xfrm rot="0">
            <a:off x="8234781" y="4250110"/>
            <a:ext cx="19049201" cy="2205584"/>
          </a:xfrm>
          <a:prstGeom prst="rect">
            <a:avLst/>
          </a:prstGeom>
        </p:spPr>
        <p:txBody>
          <a:bodyPr anchor="t" rtlCol="false" tIns="0" lIns="0" bIns="0" rIns="0">
            <a:spAutoFit/>
          </a:bodyPr>
          <a:lstStyle/>
          <a:p>
            <a:pPr algn="l">
              <a:lnSpc>
                <a:spcPts val="17038"/>
              </a:lnSpc>
            </a:pPr>
            <a:r>
              <a:rPr lang="en-US" sz="15489">
                <a:solidFill>
                  <a:srgbClr val="FFFFFF"/>
                </a:solidFill>
                <a:latin typeface="HK Modular"/>
                <a:ea typeface="HK Modular"/>
                <a:cs typeface="HK Modular"/>
                <a:sym typeface="HK Modular"/>
              </a:rPr>
              <a:t>DEMO</a:t>
            </a:r>
          </a:p>
        </p:txBody>
      </p:sp>
      <p:sp>
        <p:nvSpPr>
          <p:cNvPr name="TextBox 13" id="13"/>
          <p:cNvSpPr txBox="true"/>
          <p:nvPr/>
        </p:nvSpPr>
        <p:spPr>
          <a:xfrm rot="0">
            <a:off x="16656656" y="801438"/>
            <a:ext cx="954735" cy="492599"/>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4220980" y="5200650"/>
            <a:ext cx="10216116" cy="961964"/>
          </a:xfrm>
          <a:prstGeom prst="rect">
            <a:avLst/>
          </a:prstGeom>
        </p:spPr>
        <p:txBody>
          <a:bodyPr anchor="t" rtlCol="false" tIns="0" lIns="0" bIns="0" rIns="0">
            <a:spAutoFit/>
          </a:bodyPr>
          <a:lstStyle/>
          <a:p>
            <a:pPr algn="ctr">
              <a:lnSpc>
                <a:spcPts val="7424"/>
              </a:lnSpc>
            </a:pPr>
            <a:r>
              <a:rPr lang="en-US" sz="6749">
                <a:solidFill>
                  <a:srgbClr val="FFFFFF"/>
                </a:solidFill>
                <a:latin typeface="HK Modular"/>
                <a:ea typeface="HK Modular"/>
                <a:cs typeface="HK Modular"/>
                <a:sym typeface="HK Modular"/>
              </a:rPr>
              <a:t>THANK YOU </a:t>
            </a:r>
          </a:p>
        </p:txBody>
      </p:sp>
      <p:sp>
        <p:nvSpPr>
          <p:cNvPr name="TextBox 4" id="4"/>
          <p:cNvSpPr txBox="true"/>
          <p:nvPr/>
        </p:nvSpPr>
        <p:spPr>
          <a:xfrm rot="0">
            <a:off x="3850904" y="6884836"/>
            <a:ext cx="10586192" cy="366405"/>
          </a:xfrm>
          <a:prstGeom prst="rect">
            <a:avLst/>
          </a:prstGeom>
        </p:spPr>
        <p:txBody>
          <a:bodyPr anchor="t" rtlCol="false" tIns="0" lIns="0" bIns="0" rIns="0">
            <a:spAutoFit/>
          </a:bodyPr>
          <a:lstStyle/>
          <a:p>
            <a:pPr algn="ctr">
              <a:lnSpc>
                <a:spcPts val="2901"/>
              </a:lnSpc>
              <a:spcBef>
                <a:spcPct val="0"/>
              </a:spcBef>
            </a:pPr>
            <a:r>
              <a:rPr lang="en-US" sz="2072">
                <a:solidFill>
                  <a:srgbClr val="FFFFFF"/>
                </a:solidFill>
                <a:latin typeface="Neue Machina"/>
                <a:ea typeface="Neue Machina"/>
                <a:cs typeface="Neue Machina"/>
                <a:sym typeface="Neue Machina"/>
              </a:rPr>
              <a:t>Cảm ơn thầy cô và các bạn đã lắng nghe</a:t>
            </a:r>
          </a:p>
        </p:txBody>
      </p:sp>
      <p:sp>
        <p:nvSpPr>
          <p:cNvPr name="Freeform 5" id="5"/>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256425" y="2427657"/>
            <a:ext cx="9548921" cy="794399"/>
          </a:xfrm>
          <a:prstGeom prst="rect">
            <a:avLst/>
          </a:prstGeom>
        </p:spPr>
        <p:txBody>
          <a:bodyPr anchor="t" rtlCol="false" tIns="0" lIns="0" bIns="0" rIns="0">
            <a:spAutoFit/>
          </a:bodyPr>
          <a:lstStyle/>
          <a:p>
            <a:pPr algn="l">
              <a:lnSpc>
                <a:spcPts val="6104"/>
              </a:lnSpc>
            </a:pPr>
            <a:r>
              <a:rPr lang="en-US" sz="5549">
                <a:solidFill>
                  <a:srgbClr val="FFFFFF"/>
                </a:solidFill>
                <a:latin typeface="HK Modular"/>
                <a:ea typeface="HK Modular"/>
                <a:cs typeface="HK Modular"/>
                <a:sym typeface="HK Modular"/>
              </a:rPr>
              <a:t>QUY TRÌNH MÃ HÓA</a:t>
            </a:r>
          </a:p>
        </p:txBody>
      </p:sp>
      <p:sp>
        <p:nvSpPr>
          <p:cNvPr name="TextBox 3" id="3"/>
          <p:cNvSpPr txBox="true"/>
          <p:nvPr/>
        </p:nvSpPr>
        <p:spPr>
          <a:xfrm rot="0">
            <a:off x="8256425" y="3679641"/>
            <a:ext cx="9628168" cy="3191857"/>
          </a:xfrm>
          <a:prstGeom prst="rect">
            <a:avLst/>
          </a:prstGeom>
        </p:spPr>
        <p:txBody>
          <a:bodyPr anchor="t" rtlCol="false" tIns="0" lIns="0" bIns="0" rIns="0">
            <a:spAutoFit/>
          </a:bodyPr>
          <a:lstStyle/>
          <a:p>
            <a:pPr algn="l">
              <a:lnSpc>
                <a:spcPts val="3601"/>
              </a:lnSpc>
            </a:pPr>
            <a:r>
              <a:rPr lang="en-US" sz="2572">
                <a:solidFill>
                  <a:srgbClr val="FFFFFF"/>
                </a:solidFill>
                <a:latin typeface="Garet"/>
                <a:ea typeface="Garet"/>
                <a:cs typeface="Garet"/>
                <a:sym typeface="Garet"/>
              </a:rPr>
              <a:t>🔹 Bước 1: Người dùng chọn tệp/thư mục cần mã hóa.</a:t>
            </a:r>
          </a:p>
          <a:p>
            <a:pPr algn="l">
              <a:lnSpc>
                <a:spcPts val="3601"/>
              </a:lnSpc>
            </a:pPr>
            <a:r>
              <a:rPr lang="en-US" sz="2572">
                <a:solidFill>
                  <a:srgbClr val="FFFFFF"/>
                </a:solidFill>
                <a:latin typeface="Garet"/>
                <a:ea typeface="Garet"/>
                <a:cs typeface="Garet"/>
                <a:sym typeface="Garet"/>
              </a:rPr>
              <a:t>🔹 Bước 2: Nhập mật khẩu bảo vệ dữ liệu.</a:t>
            </a:r>
          </a:p>
          <a:p>
            <a:pPr algn="l">
              <a:lnSpc>
                <a:spcPts val="3601"/>
              </a:lnSpc>
            </a:pPr>
            <a:r>
              <a:rPr lang="en-US" sz="2572">
                <a:solidFill>
                  <a:srgbClr val="FFFFFF"/>
                </a:solidFill>
                <a:latin typeface="Garet"/>
                <a:ea typeface="Garet"/>
                <a:cs typeface="Garet"/>
                <a:sym typeface="Garet"/>
              </a:rPr>
              <a:t>🔹 Bước 3: Chương trình tạo khóa AES từ mật khẩu, salt, nonce.</a:t>
            </a:r>
          </a:p>
          <a:p>
            <a:pPr algn="l">
              <a:lnSpc>
                <a:spcPts val="3601"/>
              </a:lnSpc>
            </a:pPr>
            <a:r>
              <a:rPr lang="en-US" sz="2572">
                <a:solidFill>
                  <a:srgbClr val="FFFFFF"/>
                </a:solidFill>
                <a:latin typeface="Garet"/>
                <a:ea typeface="Garet"/>
                <a:cs typeface="Garet"/>
                <a:sym typeface="Garet"/>
              </a:rPr>
              <a:t>🔹 Bước 4: Mã hóa dữ liệu bằng AES-GCM, sinh mã xác thực (Tag).</a:t>
            </a:r>
          </a:p>
          <a:p>
            <a:pPr algn="l">
              <a:lnSpc>
                <a:spcPts val="3601"/>
              </a:lnSpc>
              <a:spcBef>
                <a:spcPct val="0"/>
              </a:spcBef>
            </a:pPr>
            <a:r>
              <a:rPr lang="en-US" sz="2572">
                <a:solidFill>
                  <a:srgbClr val="FFFFFF"/>
                </a:solidFill>
                <a:latin typeface="Garet"/>
                <a:ea typeface="Garet"/>
                <a:cs typeface="Garet"/>
                <a:sym typeface="Garet"/>
              </a:rPr>
              <a:t>🔹 Bước 5: Ghi file mã hóa ra đĩa với định dạng .enc.</a:t>
            </a:r>
          </a:p>
        </p:txBody>
      </p:sp>
      <p:sp>
        <p:nvSpPr>
          <p:cNvPr name="Freeform 4" id="4"/>
          <p:cNvSpPr/>
          <p:nvPr/>
        </p:nvSpPr>
        <p:spPr>
          <a:xfrm flipH="false" flipV="false" rot="0">
            <a:off x="16931005" y="7996194"/>
            <a:ext cx="771748" cy="364826"/>
          </a:xfrm>
          <a:custGeom>
            <a:avLst/>
            <a:gdLst/>
            <a:ahLst/>
            <a:cxnLst/>
            <a:rect r="r" b="b" t="t" l="l"/>
            <a:pathLst>
              <a:path h="364826" w="771748">
                <a:moveTo>
                  <a:pt x="0" y="0"/>
                </a:moveTo>
                <a:lnTo>
                  <a:pt x="771749" y="0"/>
                </a:lnTo>
                <a:lnTo>
                  <a:pt x="771749" y="364826"/>
                </a:lnTo>
                <a:lnTo>
                  <a:pt x="0" y="364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3823246" y="476974"/>
            <a:ext cx="897280" cy="89728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182523" y="1374253"/>
            <a:ext cx="1230877" cy="12308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5659066" y="1911310"/>
            <a:ext cx="9891072" cy="826759"/>
          </a:xfrm>
          <a:prstGeom prst="rect">
            <a:avLst/>
          </a:prstGeom>
        </p:spPr>
        <p:txBody>
          <a:bodyPr anchor="t" rtlCol="false" tIns="0" lIns="0" bIns="0" rIns="0">
            <a:spAutoFit/>
          </a:bodyPr>
          <a:lstStyle/>
          <a:p>
            <a:pPr algn="l">
              <a:lnSpc>
                <a:spcPts val="6434"/>
              </a:lnSpc>
            </a:pPr>
            <a:r>
              <a:rPr lang="en-US" b="true" sz="5849">
                <a:solidFill>
                  <a:srgbClr val="FFFFFF"/>
                </a:solidFill>
                <a:latin typeface="Garet Bold"/>
                <a:ea typeface="Garet Bold"/>
                <a:cs typeface="Garet Bold"/>
                <a:sym typeface="Garet Bold"/>
              </a:rPr>
              <a:t>GIỚI THIỆU - ĐẶT VẤN ĐỀ</a:t>
            </a:r>
          </a:p>
        </p:txBody>
      </p:sp>
      <p:sp>
        <p:nvSpPr>
          <p:cNvPr name="Freeform 4" id="4"/>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3">
              <a:alphaModFix amt="37000"/>
            </a:blip>
            <a:stretch>
              <a:fillRect l="0" t="0" r="0" b="0"/>
            </a:stretch>
          </a:blipFill>
        </p:spPr>
      </p:sp>
      <p:pic>
        <p:nvPicPr>
          <p:cNvPr name="Picture 5" id="5"/>
          <p:cNvPicPr>
            <a:picLocks noChangeAspect="true"/>
          </p:cNvPicPr>
          <p:nvPr/>
        </p:nvPicPr>
        <p:blipFill>
          <a:blip r:embed="rId4"/>
          <a:srcRect l="0" t="0" r="0" b="0"/>
          <a:stretch>
            <a:fillRect/>
          </a:stretch>
        </p:blipFill>
        <p:spPr>
          <a:xfrm flipH="false" flipV="false" rot="0">
            <a:off x="7124754" y="8885709"/>
            <a:ext cx="3104923" cy="372591"/>
          </a:xfrm>
          <a:prstGeom prst="rect">
            <a:avLst/>
          </a:prstGeom>
        </p:spPr>
      </p:pic>
      <p:sp>
        <p:nvSpPr>
          <p:cNvPr name="Freeform 6" id="6"/>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5350438" y="3168672"/>
            <a:ext cx="11306218" cy="5477609"/>
          </a:xfrm>
          <a:prstGeom prst="rect">
            <a:avLst/>
          </a:prstGeom>
        </p:spPr>
        <p:txBody>
          <a:bodyPr anchor="t" rtlCol="false" tIns="0" lIns="0" bIns="0" rIns="0">
            <a:spAutoFit/>
          </a:bodyPr>
          <a:lstStyle/>
          <a:p>
            <a:pPr algn="l" marL="555435" indent="-277718" lvl="1">
              <a:lnSpc>
                <a:spcPts val="3601"/>
              </a:lnSpc>
              <a:buFont typeface="Arial"/>
              <a:buChar char="•"/>
            </a:pPr>
            <a:r>
              <a:rPr lang="en-US" sz="2572">
                <a:solidFill>
                  <a:srgbClr val="FFFFFF"/>
                </a:solidFill>
                <a:latin typeface="Garet"/>
                <a:ea typeface="Garet"/>
                <a:cs typeface="Garet"/>
                <a:sym typeface="Garet"/>
              </a:rPr>
              <a:t>Ký túc xá (KTX) là nơi ở và sinh hoạt quan trọng của nhiều sinh viên. Việc quản lý KTX hiệu quả sẽ giúp đảm bảo an ninh, trật tự, tạo điều kiện tốt nhất cho sinh viên học tập và sinh hoạt."</a:t>
            </a:r>
          </a:p>
          <a:p>
            <a:pPr algn="l">
              <a:lnSpc>
                <a:spcPts val="3601"/>
              </a:lnSpc>
            </a:pPr>
          </a:p>
          <a:p>
            <a:pPr algn="l" marL="555435" indent="-277718" lvl="1">
              <a:lnSpc>
                <a:spcPts val="3601"/>
              </a:lnSpc>
              <a:buFont typeface="Arial"/>
              <a:buChar char="•"/>
            </a:pPr>
            <a:r>
              <a:rPr lang="en-US" sz="2572">
                <a:solidFill>
                  <a:srgbClr val="FFFFFF"/>
                </a:solidFill>
                <a:latin typeface="Garet"/>
                <a:ea typeface="Garet"/>
                <a:cs typeface="Garet"/>
                <a:sym typeface="Garet"/>
              </a:rPr>
              <a:t>"Tuy nhiên, hiện nay, tại nhiều trường đại học, việc quản lý KTX vẫn còn thực hiện thủ công, gây ra nhiều khó khăn, bất cập:"</a:t>
            </a:r>
          </a:p>
          <a:p>
            <a:pPr algn="l" marL="1110870" indent="-370290" lvl="2">
              <a:lnSpc>
                <a:spcPts val="3601"/>
              </a:lnSpc>
              <a:buFont typeface="Arial"/>
              <a:buChar char="⚬"/>
            </a:pPr>
            <a:r>
              <a:rPr lang="en-US" sz="2572">
                <a:solidFill>
                  <a:srgbClr val="FFFFFF"/>
                </a:solidFill>
                <a:latin typeface="Garet"/>
                <a:ea typeface="Garet"/>
                <a:cs typeface="Garet"/>
                <a:sym typeface="Garet"/>
              </a:rPr>
              <a:t>ví dụ: tốn thời gian, dễ sai sót, khó tra cứu thông tin, sinh viên khó đăng ký/thanh toán,....</a:t>
            </a:r>
          </a:p>
          <a:p>
            <a:pPr algn="l">
              <a:lnSpc>
                <a:spcPts val="3601"/>
              </a:lnSpc>
            </a:pPr>
          </a:p>
          <a:p>
            <a:pPr algn="l" marL="555435" indent="-277718" lvl="1">
              <a:lnSpc>
                <a:spcPts val="3601"/>
              </a:lnSpc>
              <a:buFont typeface="Arial"/>
              <a:buChar char="•"/>
            </a:pPr>
            <a:r>
              <a:rPr lang="en-US" sz="2572">
                <a:solidFill>
                  <a:srgbClr val="FFFFFF"/>
                </a:solidFill>
                <a:latin typeface="Garet"/>
                <a:ea typeface="Garet"/>
                <a:cs typeface="Garet"/>
                <a:sym typeface="Garet"/>
              </a:rPr>
              <a:t>"Chính vì vậy, việc xây dựng một ứng dụng quản lý KTX trực tuyến là rất cần thiết."</a:t>
            </a:r>
          </a:p>
          <a:p>
            <a:pPr algn="l">
              <a:lnSpc>
                <a:spcPts val="3601"/>
              </a:lnSpc>
              <a:spcBef>
                <a:spcPct val="0"/>
              </a:spcBef>
            </a:pPr>
          </a:p>
        </p:txBody>
      </p:sp>
      <p:grpSp>
        <p:nvGrpSpPr>
          <p:cNvPr name="Group 8" id="8"/>
          <p:cNvGrpSpPr/>
          <p:nvPr/>
        </p:nvGrpSpPr>
        <p:grpSpPr>
          <a:xfrm rot="0">
            <a:off x="13066501" y="841800"/>
            <a:ext cx="897280" cy="8972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5329257" y="1028700"/>
            <a:ext cx="1230877" cy="12308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6656656"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grpSp>
        <p:nvGrpSpPr>
          <p:cNvPr name="Group 3" id="3"/>
          <p:cNvGrpSpPr/>
          <p:nvPr/>
        </p:nvGrpSpPr>
        <p:grpSpPr>
          <a:xfrm rot="0">
            <a:off x="8727975" y="1464666"/>
            <a:ext cx="832049" cy="832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727330" y="3215391"/>
            <a:ext cx="832049" cy="8320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727975" y="5012520"/>
            <a:ext cx="832049" cy="8320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8727975" y="6809649"/>
            <a:ext cx="832049" cy="8320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8727975" y="8426251"/>
            <a:ext cx="832049" cy="8320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gradFill>
                <a:gsLst>
                  <a:gs pos="0">
                    <a:srgbClr val="C12C93">
                      <a:alpha val="100000"/>
                    </a:srgbClr>
                  </a:gs>
                  <a:gs pos="50000">
                    <a:srgbClr val="649EDA">
                      <a:alpha val="100000"/>
                    </a:srgbClr>
                  </a:gs>
                  <a:gs pos="100000">
                    <a:srgbClr val="DCD2FF">
                      <a:alpha val="100000"/>
                    </a:srgbClr>
                  </a:gs>
                </a:gsLst>
                <a:lin ang="0"/>
              </a:grad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grpSp>
        <p:nvGrpSpPr>
          <p:cNvPr name="Group 19" id="19"/>
          <p:cNvGrpSpPr/>
          <p:nvPr/>
        </p:nvGrpSpPr>
        <p:grpSpPr>
          <a:xfrm rot="0">
            <a:off x="10188675" y="1464666"/>
            <a:ext cx="5120375" cy="832049"/>
            <a:chOff x="0" y="0"/>
            <a:chExt cx="1555827" cy="252818"/>
          </a:xfrm>
        </p:grpSpPr>
        <p:sp>
          <p:nvSpPr>
            <p:cNvPr name="Freeform 20" id="20"/>
            <p:cNvSpPr/>
            <p:nvPr/>
          </p:nvSpPr>
          <p:spPr>
            <a:xfrm flipH="false" flipV="false" rot="0">
              <a:off x="0" y="0"/>
              <a:ext cx="1555827" cy="252818"/>
            </a:xfrm>
            <a:custGeom>
              <a:avLst/>
              <a:gdLst/>
              <a:ahLst/>
              <a:cxnLst/>
              <a:rect r="r" b="b" t="t" l="l"/>
              <a:pathLst>
                <a:path h="252818" w="1555827">
                  <a:moveTo>
                    <a:pt x="77111" y="0"/>
                  </a:moveTo>
                  <a:lnTo>
                    <a:pt x="1478715" y="0"/>
                  </a:lnTo>
                  <a:cubicBezTo>
                    <a:pt x="1521303" y="0"/>
                    <a:pt x="1555827" y="34524"/>
                    <a:pt x="1555827" y="77111"/>
                  </a:cubicBezTo>
                  <a:lnTo>
                    <a:pt x="1555827" y="175707"/>
                  </a:lnTo>
                  <a:cubicBezTo>
                    <a:pt x="1555827" y="218294"/>
                    <a:pt x="1521303" y="252818"/>
                    <a:pt x="1478715" y="252818"/>
                  </a:cubicBezTo>
                  <a:lnTo>
                    <a:pt x="77111" y="252818"/>
                  </a:lnTo>
                  <a:cubicBezTo>
                    <a:pt x="56660" y="252818"/>
                    <a:pt x="37046" y="244694"/>
                    <a:pt x="22585" y="230233"/>
                  </a:cubicBezTo>
                  <a:cubicBezTo>
                    <a:pt x="8124" y="215772"/>
                    <a:pt x="0" y="196158"/>
                    <a:pt x="0" y="175707"/>
                  </a:cubicBezTo>
                  <a:lnTo>
                    <a:pt x="0" y="77111"/>
                  </a:lnTo>
                  <a:cubicBezTo>
                    <a:pt x="0" y="34524"/>
                    <a:pt x="34524" y="0"/>
                    <a:pt x="77111"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21" id="21"/>
            <p:cNvSpPr txBox="true"/>
            <p:nvPr/>
          </p:nvSpPr>
          <p:spPr>
            <a:xfrm>
              <a:off x="0" y="-38100"/>
              <a:ext cx="1555827" cy="290918"/>
            </a:xfrm>
            <a:prstGeom prst="rect">
              <a:avLst/>
            </a:prstGeom>
          </p:spPr>
          <p:txBody>
            <a:bodyPr anchor="ctr" rtlCol="false" tIns="50800" lIns="50800" bIns="50800" rIns="50800"/>
            <a:lstStyle/>
            <a:p>
              <a:pPr algn="ctr">
                <a:lnSpc>
                  <a:spcPts val="2659"/>
                </a:lnSpc>
              </a:pPr>
            </a:p>
          </p:txBody>
        </p:sp>
      </p:grpSp>
      <p:sp>
        <p:nvSpPr>
          <p:cNvPr name="TextBox 22" id="22"/>
          <p:cNvSpPr txBox="true"/>
          <p:nvPr/>
        </p:nvSpPr>
        <p:spPr>
          <a:xfrm rot="0">
            <a:off x="1696907" y="2161501"/>
            <a:ext cx="6401126" cy="952439"/>
          </a:xfrm>
          <a:prstGeom prst="rect">
            <a:avLst/>
          </a:prstGeom>
        </p:spPr>
        <p:txBody>
          <a:bodyPr anchor="t" rtlCol="false" tIns="0" lIns="0" bIns="0" rIns="0">
            <a:spAutoFit/>
          </a:bodyPr>
          <a:lstStyle/>
          <a:p>
            <a:pPr algn="l">
              <a:lnSpc>
                <a:spcPts val="7424"/>
              </a:lnSpc>
            </a:pPr>
            <a:r>
              <a:rPr lang="en-US" b="true" sz="6749">
                <a:solidFill>
                  <a:srgbClr val="FFFFFF"/>
                </a:solidFill>
                <a:latin typeface="Garet Bold"/>
                <a:ea typeface="Garet Bold"/>
                <a:cs typeface="Garet Bold"/>
                <a:sym typeface="Garet Bold"/>
              </a:rPr>
              <a:t>NỘI DUNG</a:t>
            </a:r>
          </a:p>
        </p:txBody>
      </p:sp>
      <p:sp>
        <p:nvSpPr>
          <p:cNvPr name="Freeform 23" id="23"/>
          <p:cNvSpPr/>
          <p:nvPr/>
        </p:nvSpPr>
        <p:spPr>
          <a:xfrm flipH="false" flipV="false" rot="0">
            <a:off x="6782201" y="8832844"/>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9005267" y="1760184"/>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1</a:t>
            </a:r>
          </a:p>
        </p:txBody>
      </p:sp>
      <p:sp>
        <p:nvSpPr>
          <p:cNvPr name="TextBox 25" id="25"/>
          <p:cNvSpPr txBox="true"/>
          <p:nvPr/>
        </p:nvSpPr>
        <p:spPr>
          <a:xfrm rot="0">
            <a:off x="9004621" y="3460933"/>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2</a:t>
            </a:r>
          </a:p>
        </p:txBody>
      </p:sp>
      <p:sp>
        <p:nvSpPr>
          <p:cNvPr name="TextBox 26" id="26"/>
          <p:cNvSpPr txBox="true"/>
          <p:nvPr/>
        </p:nvSpPr>
        <p:spPr>
          <a:xfrm rot="0">
            <a:off x="9004621" y="5270748"/>
            <a:ext cx="27746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3</a:t>
            </a:r>
          </a:p>
        </p:txBody>
      </p:sp>
      <p:sp>
        <p:nvSpPr>
          <p:cNvPr name="TextBox 27" id="27"/>
          <p:cNvSpPr txBox="true"/>
          <p:nvPr/>
        </p:nvSpPr>
        <p:spPr>
          <a:xfrm rot="0">
            <a:off x="8936191" y="7063769"/>
            <a:ext cx="41432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4</a:t>
            </a:r>
          </a:p>
        </p:txBody>
      </p:sp>
      <p:sp>
        <p:nvSpPr>
          <p:cNvPr name="TextBox 28" id="28"/>
          <p:cNvSpPr txBox="true"/>
          <p:nvPr/>
        </p:nvSpPr>
        <p:spPr>
          <a:xfrm rot="0">
            <a:off x="8936836" y="8684479"/>
            <a:ext cx="414327" cy="334642"/>
          </a:xfrm>
          <a:prstGeom prst="rect">
            <a:avLst/>
          </a:prstGeom>
        </p:spPr>
        <p:txBody>
          <a:bodyPr anchor="t" rtlCol="false" tIns="0" lIns="0" bIns="0" rIns="0">
            <a:spAutoFit/>
          </a:bodyPr>
          <a:lstStyle/>
          <a:p>
            <a:pPr algn="ctr">
              <a:lnSpc>
                <a:spcPts val="2584"/>
              </a:lnSpc>
            </a:pPr>
            <a:r>
              <a:rPr lang="en-US" sz="2349">
                <a:solidFill>
                  <a:srgbClr val="FFFFFF"/>
                </a:solidFill>
                <a:latin typeface="HK Modular"/>
                <a:ea typeface="HK Modular"/>
                <a:cs typeface="HK Modular"/>
                <a:sym typeface="HK Modular"/>
              </a:rPr>
              <a:t>5</a:t>
            </a:r>
          </a:p>
        </p:txBody>
      </p:sp>
      <p:sp>
        <p:nvSpPr>
          <p:cNvPr name="TextBox 29" id="29"/>
          <p:cNvSpPr txBox="true"/>
          <p:nvPr/>
        </p:nvSpPr>
        <p:spPr>
          <a:xfrm rot="0">
            <a:off x="10904088" y="1627614"/>
            <a:ext cx="3980506" cy="44895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Giới thiệu - Đặt vấn đề</a:t>
            </a:r>
          </a:p>
        </p:txBody>
      </p:sp>
      <p:grpSp>
        <p:nvGrpSpPr>
          <p:cNvPr name="Group 30" id="30"/>
          <p:cNvGrpSpPr/>
          <p:nvPr/>
        </p:nvGrpSpPr>
        <p:grpSpPr>
          <a:xfrm rot="0">
            <a:off x="10188675" y="3215391"/>
            <a:ext cx="2763747" cy="832049"/>
            <a:chOff x="0" y="0"/>
            <a:chExt cx="839765" cy="252818"/>
          </a:xfrm>
        </p:grpSpPr>
        <p:sp>
          <p:nvSpPr>
            <p:cNvPr name="Freeform 31" id="31"/>
            <p:cNvSpPr/>
            <p:nvPr/>
          </p:nvSpPr>
          <p:spPr>
            <a:xfrm flipH="false" flipV="false" rot="0">
              <a:off x="0" y="0"/>
              <a:ext cx="839765" cy="252818"/>
            </a:xfrm>
            <a:custGeom>
              <a:avLst/>
              <a:gdLst/>
              <a:ahLst/>
              <a:cxnLst/>
              <a:rect r="r" b="b" t="t" l="l"/>
              <a:pathLst>
                <a:path h="252818" w="839765">
                  <a:moveTo>
                    <a:pt x="126409" y="0"/>
                  </a:moveTo>
                  <a:lnTo>
                    <a:pt x="713356" y="0"/>
                  </a:lnTo>
                  <a:cubicBezTo>
                    <a:pt x="783170" y="0"/>
                    <a:pt x="839765" y="56595"/>
                    <a:pt x="839765" y="126409"/>
                  </a:cubicBezTo>
                  <a:lnTo>
                    <a:pt x="839765" y="126409"/>
                  </a:lnTo>
                  <a:cubicBezTo>
                    <a:pt x="839765" y="196223"/>
                    <a:pt x="783170" y="252818"/>
                    <a:pt x="713356" y="252818"/>
                  </a:cubicBezTo>
                  <a:lnTo>
                    <a:pt x="126409" y="252818"/>
                  </a:lnTo>
                  <a:cubicBezTo>
                    <a:pt x="56595" y="252818"/>
                    <a:pt x="0" y="196223"/>
                    <a:pt x="0" y="126409"/>
                  </a:cubicBezTo>
                  <a:lnTo>
                    <a:pt x="0" y="126409"/>
                  </a:lnTo>
                  <a:cubicBezTo>
                    <a:pt x="0" y="56595"/>
                    <a:pt x="56595" y="0"/>
                    <a:pt x="126409"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2" id="32"/>
            <p:cNvSpPr txBox="true"/>
            <p:nvPr/>
          </p:nvSpPr>
          <p:spPr>
            <a:xfrm>
              <a:off x="0" y="-38100"/>
              <a:ext cx="839765" cy="290918"/>
            </a:xfrm>
            <a:prstGeom prst="rect">
              <a:avLst/>
            </a:prstGeom>
          </p:spPr>
          <p:txBody>
            <a:bodyPr anchor="ctr" rtlCol="false" tIns="50800" lIns="50800" bIns="50800" rIns="50800"/>
            <a:lstStyle/>
            <a:p>
              <a:pPr algn="ctr">
                <a:lnSpc>
                  <a:spcPts val="2659"/>
                </a:lnSpc>
              </a:pPr>
            </a:p>
          </p:txBody>
        </p:sp>
      </p:grpSp>
      <p:sp>
        <p:nvSpPr>
          <p:cNvPr name="TextBox 33" id="33"/>
          <p:cNvSpPr txBox="true"/>
          <p:nvPr/>
        </p:nvSpPr>
        <p:spPr>
          <a:xfrm rot="0">
            <a:off x="10904088" y="3378338"/>
            <a:ext cx="5642103" cy="44895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Mục tiêu</a:t>
            </a:r>
          </a:p>
        </p:txBody>
      </p:sp>
      <p:grpSp>
        <p:nvGrpSpPr>
          <p:cNvPr name="Group 34" id="34"/>
          <p:cNvGrpSpPr/>
          <p:nvPr/>
        </p:nvGrpSpPr>
        <p:grpSpPr>
          <a:xfrm rot="0">
            <a:off x="10188675" y="4966115"/>
            <a:ext cx="3035916" cy="832049"/>
            <a:chOff x="0" y="0"/>
            <a:chExt cx="922463" cy="252818"/>
          </a:xfrm>
        </p:grpSpPr>
        <p:sp>
          <p:nvSpPr>
            <p:cNvPr name="Freeform 35" id="35"/>
            <p:cNvSpPr/>
            <p:nvPr/>
          </p:nvSpPr>
          <p:spPr>
            <a:xfrm flipH="false" flipV="false" rot="0">
              <a:off x="0" y="0"/>
              <a:ext cx="922463" cy="252818"/>
            </a:xfrm>
            <a:custGeom>
              <a:avLst/>
              <a:gdLst/>
              <a:ahLst/>
              <a:cxnLst/>
              <a:rect r="r" b="b" t="t" l="l"/>
              <a:pathLst>
                <a:path h="252818" w="922463">
                  <a:moveTo>
                    <a:pt x="126409" y="0"/>
                  </a:moveTo>
                  <a:lnTo>
                    <a:pt x="796054" y="0"/>
                  </a:lnTo>
                  <a:cubicBezTo>
                    <a:pt x="865868" y="0"/>
                    <a:pt x="922463" y="56595"/>
                    <a:pt x="922463" y="126409"/>
                  </a:cubicBezTo>
                  <a:lnTo>
                    <a:pt x="922463" y="126409"/>
                  </a:lnTo>
                  <a:cubicBezTo>
                    <a:pt x="922463" y="196223"/>
                    <a:pt x="865868" y="252818"/>
                    <a:pt x="796054" y="252818"/>
                  </a:cubicBezTo>
                  <a:lnTo>
                    <a:pt x="126409" y="252818"/>
                  </a:lnTo>
                  <a:cubicBezTo>
                    <a:pt x="56595" y="252818"/>
                    <a:pt x="0" y="196223"/>
                    <a:pt x="0" y="126409"/>
                  </a:cubicBezTo>
                  <a:lnTo>
                    <a:pt x="0" y="126409"/>
                  </a:lnTo>
                  <a:cubicBezTo>
                    <a:pt x="0" y="56595"/>
                    <a:pt x="56595" y="0"/>
                    <a:pt x="126409"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36" id="36"/>
            <p:cNvSpPr txBox="true"/>
            <p:nvPr/>
          </p:nvSpPr>
          <p:spPr>
            <a:xfrm>
              <a:off x="0" y="-38100"/>
              <a:ext cx="922463" cy="290918"/>
            </a:xfrm>
            <a:prstGeom prst="rect">
              <a:avLst/>
            </a:prstGeom>
          </p:spPr>
          <p:txBody>
            <a:bodyPr anchor="ctr" rtlCol="false" tIns="50800" lIns="50800" bIns="50800" rIns="50800"/>
            <a:lstStyle/>
            <a:p>
              <a:pPr algn="ctr">
                <a:lnSpc>
                  <a:spcPts val="2659"/>
                </a:lnSpc>
              </a:pPr>
            </a:p>
          </p:txBody>
        </p:sp>
      </p:grpSp>
      <p:sp>
        <p:nvSpPr>
          <p:cNvPr name="TextBox 37" id="37"/>
          <p:cNvSpPr txBox="true"/>
          <p:nvPr/>
        </p:nvSpPr>
        <p:spPr>
          <a:xfrm rot="0">
            <a:off x="10904088" y="5129062"/>
            <a:ext cx="5642103" cy="44895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Công nghệ</a:t>
            </a:r>
          </a:p>
        </p:txBody>
      </p:sp>
      <p:grpSp>
        <p:nvGrpSpPr>
          <p:cNvPr name="Group 38" id="38"/>
          <p:cNvGrpSpPr/>
          <p:nvPr/>
        </p:nvGrpSpPr>
        <p:grpSpPr>
          <a:xfrm rot="0">
            <a:off x="10188675" y="6716839"/>
            <a:ext cx="5527495" cy="832049"/>
            <a:chOff x="0" y="0"/>
            <a:chExt cx="1679530" cy="252818"/>
          </a:xfrm>
        </p:grpSpPr>
        <p:sp>
          <p:nvSpPr>
            <p:cNvPr name="Freeform 39" id="39"/>
            <p:cNvSpPr/>
            <p:nvPr/>
          </p:nvSpPr>
          <p:spPr>
            <a:xfrm flipH="false" flipV="false" rot="0">
              <a:off x="0" y="0"/>
              <a:ext cx="1679530" cy="252818"/>
            </a:xfrm>
            <a:custGeom>
              <a:avLst/>
              <a:gdLst/>
              <a:ahLst/>
              <a:cxnLst/>
              <a:rect r="r" b="b" t="t" l="l"/>
              <a:pathLst>
                <a:path h="252818" w="1679530">
                  <a:moveTo>
                    <a:pt x="71432" y="0"/>
                  </a:moveTo>
                  <a:lnTo>
                    <a:pt x="1608098" y="0"/>
                  </a:lnTo>
                  <a:cubicBezTo>
                    <a:pt x="1647549" y="0"/>
                    <a:pt x="1679530" y="31981"/>
                    <a:pt x="1679530" y="71432"/>
                  </a:cubicBezTo>
                  <a:lnTo>
                    <a:pt x="1679530" y="181387"/>
                  </a:lnTo>
                  <a:cubicBezTo>
                    <a:pt x="1679530" y="220837"/>
                    <a:pt x="1647549" y="252818"/>
                    <a:pt x="1608098" y="252818"/>
                  </a:cubicBezTo>
                  <a:lnTo>
                    <a:pt x="71432" y="252818"/>
                  </a:lnTo>
                  <a:cubicBezTo>
                    <a:pt x="31981" y="252818"/>
                    <a:pt x="0" y="220837"/>
                    <a:pt x="0" y="181387"/>
                  </a:cubicBezTo>
                  <a:lnTo>
                    <a:pt x="0" y="71432"/>
                  </a:lnTo>
                  <a:cubicBezTo>
                    <a:pt x="0" y="31981"/>
                    <a:pt x="31981" y="0"/>
                    <a:pt x="71432"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0" id="40"/>
            <p:cNvSpPr txBox="true"/>
            <p:nvPr/>
          </p:nvSpPr>
          <p:spPr>
            <a:xfrm>
              <a:off x="0" y="-38100"/>
              <a:ext cx="1679530" cy="290918"/>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10904088" y="6879787"/>
            <a:ext cx="4404962" cy="44895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Giao diện, mô hình dữ liệu</a:t>
            </a:r>
          </a:p>
        </p:txBody>
      </p:sp>
      <p:grpSp>
        <p:nvGrpSpPr>
          <p:cNvPr name="Group 42" id="42"/>
          <p:cNvGrpSpPr/>
          <p:nvPr/>
        </p:nvGrpSpPr>
        <p:grpSpPr>
          <a:xfrm rot="0">
            <a:off x="10188675" y="8467564"/>
            <a:ext cx="7214660" cy="832049"/>
            <a:chOff x="0" y="0"/>
            <a:chExt cx="2192175" cy="252818"/>
          </a:xfrm>
        </p:grpSpPr>
        <p:sp>
          <p:nvSpPr>
            <p:cNvPr name="Freeform 43" id="43"/>
            <p:cNvSpPr/>
            <p:nvPr/>
          </p:nvSpPr>
          <p:spPr>
            <a:xfrm flipH="false" flipV="false" rot="0">
              <a:off x="0" y="0"/>
              <a:ext cx="2192175" cy="252818"/>
            </a:xfrm>
            <a:custGeom>
              <a:avLst/>
              <a:gdLst/>
              <a:ahLst/>
              <a:cxnLst/>
              <a:rect r="r" b="b" t="t" l="l"/>
              <a:pathLst>
                <a:path h="252818" w="2192175">
                  <a:moveTo>
                    <a:pt x="54727" y="0"/>
                  </a:moveTo>
                  <a:lnTo>
                    <a:pt x="2137448" y="0"/>
                  </a:lnTo>
                  <a:cubicBezTo>
                    <a:pt x="2167673" y="0"/>
                    <a:pt x="2192175" y="24502"/>
                    <a:pt x="2192175" y="54727"/>
                  </a:cubicBezTo>
                  <a:lnTo>
                    <a:pt x="2192175" y="198091"/>
                  </a:lnTo>
                  <a:cubicBezTo>
                    <a:pt x="2192175" y="228316"/>
                    <a:pt x="2167673" y="252818"/>
                    <a:pt x="2137448" y="252818"/>
                  </a:cubicBezTo>
                  <a:lnTo>
                    <a:pt x="54727" y="252818"/>
                  </a:lnTo>
                  <a:cubicBezTo>
                    <a:pt x="24502" y="252818"/>
                    <a:pt x="0" y="228316"/>
                    <a:pt x="0" y="198091"/>
                  </a:cubicBezTo>
                  <a:lnTo>
                    <a:pt x="0" y="54727"/>
                  </a:lnTo>
                  <a:cubicBezTo>
                    <a:pt x="0" y="24502"/>
                    <a:pt x="24502" y="0"/>
                    <a:pt x="54727" y="0"/>
                  </a:cubicBezTo>
                  <a:close/>
                </a:path>
              </a:pathLst>
            </a:custGeom>
            <a:gradFill rotWithShape="true">
              <a:gsLst>
                <a:gs pos="0">
                  <a:srgbClr val="C12C93">
                    <a:alpha val="42000"/>
                  </a:srgbClr>
                </a:gs>
                <a:gs pos="50000">
                  <a:srgbClr val="649EDA">
                    <a:alpha val="42000"/>
                  </a:srgbClr>
                </a:gs>
                <a:gs pos="100000">
                  <a:srgbClr val="DCD2FF">
                    <a:alpha val="42000"/>
                  </a:srgbClr>
                </a:gs>
              </a:gsLst>
              <a:lin ang="0"/>
            </a:gradFill>
            <a:ln w="28575" cap="rnd">
              <a:solidFill>
                <a:srgbClr val="FFFFFF">
                  <a:alpha val="41961"/>
                </a:srgbClr>
              </a:solidFill>
              <a:prstDash val="solid"/>
              <a:round/>
            </a:ln>
          </p:spPr>
        </p:sp>
        <p:sp>
          <p:nvSpPr>
            <p:cNvPr name="TextBox 44" id="44"/>
            <p:cNvSpPr txBox="true"/>
            <p:nvPr/>
          </p:nvSpPr>
          <p:spPr>
            <a:xfrm>
              <a:off x="0" y="-38100"/>
              <a:ext cx="2192175" cy="290918"/>
            </a:xfrm>
            <a:prstGeom prst="rect">
              <a:avLst/>
            </a:prstGeom>
          </p:spPr>
          <p:txBody>
            <a:bodyPr anchor="ctr" rtlCol="false" tIns="50800" lIns="50800" bIns="50800" rIns="50800"/>
            <a:lstStyle/>
            <a:p>
              <a:pPr algn="ctr">
                <a:lnSpc>
                  <a:spcPts val="2659"/>
                </a:lnSpc>
              </a:pPr>
            </a:p>
          </p:txBody>
        </p:sp>
      </p:grpSp>
      <p:sp>
        <p:nvSpPr>
          <p:cNvPr name="TextBox 45" id="45"/>
          <p:cNvSpPr txBox="true"/>
          <p:nvPr/>
        </p:nvSpPr>
        <p:spPr>
          <a:xfrm rot="0">
            <a:off x="10904088" y="8630511"/>
            <a:ext cx="6355212" cy="448955"/>
          </a:xfrm>
          <a:prstGeom prst="rect">
            <a:avLst/>
          </a:prstGeom>
        </p:spPr>
        <p:txBody>
          <a:bodyPr anchor="t" rtlCol="false" tIns="0" lIns="0" bIns="0" rIns="0">
            <a:spAutoFit/>
          </a:bodyPr>
          <a:lstStyle/>
          <a:p>
            <a:pPr algn="l">
              <a:lnSpc>
                <a:spcPts val="3601"/>
              </a:lnSpc>
              <a:spcBef>
                <a:spcPct val="0"/>
              </a:spcBef>
            </a:pPr>
            <a:r>
              <a:rPr lang="en-US" b="true" sz="2572">
                <a:solidFill>
                  <a:srgbClr val="FFFFFF"/>
                </a:solidFill>
                <a:latin typeface="Garet Bold"/>
                <a:ea typeface="Garet Bold"/>
                <a:cs typeface="Garet Bold"/>
                <a:sym typeface="Garet Bold"/>
              </a:rPr>
              <a:t>Kết quả đạt được, hướng phát triển</a:t>
            </a:r>
          </a:p>
        </p:txBody>
      </p:sp>
      <p:sp>
        <p:nvSpPr>
          <p:cNvPr name="TextBox 46" id="46"/>
          <p:cNvSpPr txBox="true"/>
          <p:nvPr/>
        </p:nvSpPr>
        <p:spPr>
          <a:xfrm rot="0">
            <a:off x="1696907" y="972042"/>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5068658" y="-6129859"/>
            <a:ext cx="10137315" cy="11358336"/>
          </a:xfrm>
          <a:custGeom>
            <a:avLst/>
            <a:gdLst/>
            <a:ahLst/>
            <a:cxnLst/>
            <a:rect r="r" b="b" t="t" l="l"/>
            <a:pathLst>
              <a:path h="11358336" w="10137315">
                <a:moveTo>
                  <a:pt x="0" y="0"/>
                </a:moveTo>
                <a:lnTo>
                  <a:pt x="10137316" y="0"/>
                </a:lnTo>
                <a:lnTo>
                  <a:pt x="10137316" y="11358337"/>
                </a:lnTo>
                <a:lnTo>
                  <a:pt x="0" y="11358337"/>
                </a:lnTo>
                <a:lnTo>
                  <a:pt x="0" y="0"/>
                </a:lnTo>
                <a:close/>
              </a:path>
            </a:pathLst>
          </a:custGeom>
          <a:blipFill>
            <a:blip r:embed="rId3">
              <a:alphaModFix amt="37000"/>
            </a:blip>
            <a:stretch>
              <a:fillRect l="0" t="0" r="0" b="0"/>
            </a:stretch>
          </a:blipFill>
        </p:spPr>
      </p:sp>
      <p:sp>
        <p:nvSpPr>
          <p:cNvPr name="TextBox 4" id="4"/>
          <p:cNvSpPr txBox="true"/>
          <p:nvPr/>
        </p:nvSpPr>
        <p:spPr>
          <a:xfrm rot="0">
            <a:off x="1648888" y="2032448"/>
            <a:ext cx="7102537" cy="952439"/>
          </a:xfrm>
          <a:prstGeom prst="rect">
            <a:avLst/>
          </a:prstGeom>
        </p:spPr>
        <p:txBody>
          <a:bodyPr anchor="t" rtlCol="false" tIns="0" lIns="0" bIns="0" rIns="0">
            <a:spAutoFit/>
          </a:bodyPr>
          <a:lstStyle/>
          <a:p>
            <a:pPr algn="l">
              <a:lnSpc>
                <a:spcPts val="7424"/>
              </a:lnSpc>
            </a:pPr>
            <a:r>
              <a:rPr lang="en-US" sz="6749">
                <a:solidFill>
                  <a:srgbClr val="FFFFFF"/>
                </a:solidFill>
                <a:latin typeface="Garet"/>
                <a:ea typeface="Garet"/>
                <a:cs typeface="Garet"/>
                <a:sym typeface="Garet"/>
              </a:rPr>
              <a:t>MỤC TIÊU</a:t>
            </a:r>
          </a:p>
        </p:txBody>
      </p:sp>
      <p:sp>
        <p:nvSpPr>
          <p:cNvPr name="TextBox 5" id="5"/>
          <p:cNvSpPr txBox="true"/>
          <p:nvPr/>
        </p:nvSpPr>
        <p:spPr>
          <a:xfrm rot="0">
            <a:off x="1028700" y="3556833"/>
            <a:ext cx="9730226" cy="5500779"/>
          </a:xfrm>
          <a:prstGeom prst="rect">
            <a:avLst/>
          </a:prstGeom>
        </p:spPr>
        <p:txBody>
          <a:bodyPr anchor="t" rtlCol="false" tIns="0" lIns="0" bIns="0" rIns="0">
            <a:spAutoFit/>
          </a:bodyPr>
          <a:lstStyle/>
          <a:p>
            <a:pPr algn="l" marL="555435" indent="-277718" lvl="1">
              <a:lnSpc>
                <a:spcPts val="3987"/>
              </a:lnSpc>
              <a:buFont typeface="Arial"/>
              <a:buChar char="•"/>
            </a:pPr>
            <a:r>
              <a:rPr lang="en-US" sz="2572">
                <a:solidFill>
                  <a:srgbClr val="FFFFFF"/>
                </a:solidFill>
                <a:latin typeface="Garet"/>
                <a:ea typeface="Garet"/>
                <a:cs typeface="Garet"/>
                <a:sym typeface="Garet"/>
              </a:rPr>
              <a:t>"Xây dựng một ứng dụng web có đầy đủ các chức năng cơ bản để quản lý KTX, bao gồm: quản lý sinh viên, phòng ốc, cơ sở vật chất, hợp đồng, thanh toán,...</a:t>
            </a:r>
          </a:p>
          <a:p>
            <a:pPr algn="l">
              <a:lnSpc>
                <a:spcPts val="3987"/>
              </a:lnSpc>
            </a:pPr>
          </a:p>
          <a:p>
            <a:pPr algn="l" marL="555435" indent="-277718" lvl="1">
              <a:lnSpc>
                <a:spcPts val="3987"/>
              </a:lnSpc>
              <a:buFont typeface="Arial"/>
              <a:buChar char="•"/>
            </a:pPr>
            <a:r>
              <a:rPr lang="en-US" sz="2572">
                <a:solidFill>
                  <a:srgbClr val="FFFFFF"/>
                </a:solidFill>
                <a:latin typeface="Garet"/>
                <a:ea typeface="Garet"/>
                <a:cs typeface="Garet"/>
                <a:sym typeface="Garet"/>
              </a:rPr>
              <a:t>"Thiết</a:t>
            </a:r>
            <a:r>
              <a:rPr lang="en-US" sz="2572">
                <a:solidFill>
                  <a:srgbClr val="FFFFFF"/>
                </a:solidFill>
                <a:latin typeface="Garet"/>
                <a:ea typeface="Garet"/>
                <a:cs typeface="Garet"/>
                <a:sym typeface="Garet"/>
              </a:rPr>
              <a:t> kế giao diện người dùng thân thiện, dễ sử dụng, trực quan, giúp cả sinh viên và cán bộ quản lý có thể thao tác dễ dàng."</a:t>
            </a:r>
          </a:p>
          <a:p>
            <a:pPr algn="l">
              <a:lnSpc>
                <a:spcPts val="3987"/>
              </a:lnSpc>
            </a:pPr>
          </a:p>
          <a:p>
            <a:pPr algn="l" marL="555435" indent="-277718" lvl="1">
              <a:lnSpc>
                <a:spcPts val="3987"/>
              </a:lnSpc>
              <a:buFont typeface="Arial"/>
              <a:buChar char="•"/>
            </a:pPr>
            <a:r>
              <a:rPr lang="en-US" sz="2572">
                <a:solidFill>
                  <a:srgbClr val="FFFFFF"/>
                </a:solidFill>
                <a:latin typeface="Garet"/>
                <a:ea typeface="Garet"/>
                <a:cs typeface="Garet"/>
                <a:sym typeface="Garet"/>
              </a:rPr>
              <a:t>"Đảm bảo tính b</a:t>
            </a:r>
            <a:r>
              <a:rPr lang="en-US" sz="2572">
                <a:solidFill>
                  <a:srgbClr val="FFFFFF"/>
                </a:solidFill>
                <a:latin typeface="Garet"/>
                <a:ea typeface="Garet"/>
                <a:cs typeface="Garet"/>
                <a:sym typeface="Garet"/>
              </a:rPr>
              <a:t>ảo mật và an toàn cho dữ liệu của sinh viên và thông tin của KTX."</a:t>
            </a:r>
          </a:p>
          <a:p>
            <a:pPr algn="l">
              <a:lnSpc>
                <a:spcPts val="3601"/>
              </a:lnSpc>
              <a:spcBef>
                <a:spcPct val="0"/>
              </a:spcBef>
            </a:pPr>
          </a:p>
        </p:txBody>
      </p:sp>
      <p:pic>
        <p:nvPicPr>
          <p:cNvPr name="Picture 6" id="6"/>
          <p:cNvPicPr>
            <a:picLocks noChangeAspect="true"/>
          </p:cNvPicPr>
          <p:nvPr/>
        </p:nvPicPr>
        <p:blipFill>
          <a:blip r:embed="rId4"/>
          <a:srcRect l="0" t="0" r="0" b="0"/>
          <a:stretch>
            <a:fillRect/>
          </a:stretch>
        </p:blipFill>
        <p:spPr>
          <a:xfrm flipH="false" flipV="false" rot="0">
            <a:off x="1454380" y="9258300"/>
            <a:ext cx="3104923" cy="372591"/>
          </a:xfrm>
          <a:prstGeom prst="rect">
            <a:avLst/>
          </a:prstGeom>
        </p:spPr>
      </p:pic>
      <p:sp>
        <p:nvSpPr>
          <p:cNvPr name="Freeform 7" id="7"/>
          <p:cNvSpPr/>
          <p:nvPr/>
        </p:nvSpPr>
        <p:spPr>
          <a:xfrm flipH="false" flipV="false" rot="0">
            <a:off x="16487552" y="9266064"/>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648888" y="801438"/>
            <a:ext cx="954735" cy="492624"/>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7499680" y="2802009"/>
            <a:ext cx="9548921" cy="961964"/>
          </a:xfrm>
          <a:prstGeom prst="rect">
            <a:avLst/>
          </a:prstGeom>
        </p:spPr>
        <p:txBody>
          <a:bodyPr anchor="t" rtlCol="false" tIns="0" lIns="0" bIns="0" rIns="0">
            <a:spAutoFit/>
          </a:bodyPr>
          <a:lstStyle/>
          <a:p>
            <a:pPr algn="l">
              <a:lnSpc>
                <a:spcPts val="7424"/>
              </a:lnSpc>
            </a:pPr>
            <a:r>
              <a:rPr lang="en-US" sz="6749">
                <a:solidFill>
                  <a:srgbClr val="FFFFFF"/>
                </a:solidFill>
                <a:latin typeface="HK Modular"/>
                <a:ea typeface="HK Modular"/>
                <a:cs typeface="HK Modular"/>
                <a:sym typeface="HK Modular"/>
              </a:rPr>
              <a:t>CÔNG NGHÊ</a:t>
            </a:r>
          </a:p>
        </p:txBody>
      </p:sp>
      <p:sp>
        <p:nvSpPr>
          <p:cNvPr name="TextBox 4" id="4"/>
          <p:cNvSpPr txBox="true"/>
          <p:nvPr/>
        </p:nvSpPr>
        <p:spPr>
          <a:xfrm rot="0">
            <a:off x="7317841" y="4154498"/>
            <a:ext cx="9628168" cy="3649008"/>
          </a:xfrm>
          <a:prstGeom prst="rect">
            <a:avLst/>
          </a:prstGeom>
        </p:spPr>
        <p:txBody>
          <a:bodyPr anchor="t" rtlCol="false" tIns="0" lIns="0" bIns="0" rIns="0">
            <a:spAutoFit/>
          </a:bodyPr>
          <a:lstStyle/>
          <a:p>
            <a:pPr algn="l" marL="555435" indent="-277718" lvl="1">
              <a:lnSpc>
                <a:spcPts val="3601"/>
              </a:lnSpc>
              <a:buFont typeface="Arial"/>
              <a:buChar char="•"/>
            </a:pPr>
            <a:r>
              <a:rPr lang="en-US" sz="2572">
                <a:solidFill>
                  <a:srgbClr val="FFFFFF"/>
                </a:solidFill>
                <a:latin typeface="Garet"/>
                <a:ea typeface="Garet"/>
                <a:cs typeface="Garet"/>
                <a:sym typeface="Garet"/>
              </a:rPr>
              <a:t>Ngôn ngữ lập trình: PHP (giải thích: ngôn ngữ phổ biến, dễ học, nhiều tài liệu, cộng đồng hỗ trợ lớn).</a:t>
            </a:r>
          </a:p>
          <a:p>
            <a:pPr algn="l" marL="555435" indent="-277718" lvl="1">
              <a:lnSpc>
                <a:spcPts val="3601"/>
              </a:lnSpc>
              <a:buFont typeface="Arial"/>
              <a:buChar char="•"/>
            </a:pPr>
            <a:r>
              <a:rPr lang="en-US" sz="2572">
                <a:solidFill>
                  <a:srgbClr val="FFFFFF"/>
                </a:solidFill>
                <a:latin typeface="Garet"/>
                <a:ea typeface="Garet"/>
                <a:cs typeface="Garet"/>
                <a:sym typeface="Garet"/>
              </a:rPr>
              <a:t>Cơ sở dữ liệu: MySQL</a:t>
            </a:r>
            <a:r>
              <a:rPr lang="en-US" sz="2572">
                <a:solidFill>
                  <a:srgbClr val="FFFFFF"/>
                </a:solidFill>
                <a:latin typeface="Garet"/>
                <a:ea typeface="Garet"/>
                <a:cs typeface="Garet"/>
                <a:sym typeface="Garet"/>
              </a:rPr>
              <a:t> (giải thích: hệ quản trị CSDL quan hệ phổ biến, miễn phí, mạnh mẽ).</a:t>
            </a:r>
          </a:p>
          <a:p>
            <a:pPr algn="l" marL="555435" indent="-277718" lvl="1">
              <a:lnSpc>
                <a:spcPts val="3601"/>
              </a:lnSpc>
              <a:buFont typeface="Arial"/>
              <a:buChar char="•"/>
            </a:pPr>
            <a:r>
              <a:rPr lang="en-US" sz="2572">
                <a:solidFill>
                  <a:srgbClr val="FFFFFF"/>
                </a:solidFill>
                <a:latin typeface="Garet"/>
                <a:ea typeface="Garet"/>
                <a:cs typeface="Garet"/>
                <a:sym typeface="Garet"/>
              </a:rPr>
              <a:t>Frontend: HTML, CSS, JavaScript (giải thích: các công nghệ cơ bản để xây dựng giao diện web).</a:t>
            </a:r>
          </a:p>
          <a:p>
            <a:pPr algn="l" marL="555435" indent="-277718" lvl="1">
              <a:lnSpc>
                <a:spcPts val="3601"/>
              </a:lnSpc>
              <a:buFont typeface="Arial"/>
              <a:buChar char="•"/>
            </a:pPr>
            <a:r>
              <a:rPr lang="en-US" sz="2572">
                <a:solidFill>
                  <a:srgbClr val="FFFFFF"/>
                </a:solidFill>
                <a:latin typeface="Garet"/>
                <a:ea typeface="Garet"/>
                <a:cs typeface="Garet"/>
                <a:sym typeface="Garet"/>
              </a:rPr>
              <a:t>Cô</a:t>
            </a:r>
            <a:r>
              <a:rPr lang="en-US" sz="2572">
                <a:solidFill>
                  <a:srgbClr val="FFFFFF"/>
                </a:solidFill>
                <a:latin typeface="Garet"/>
                <a:ea typeface="Garet"/>
                <a:cs typeface="Garet"/>
                <a:sym typeface="Garet"/>
              </a:rPr>
              <a:t>ng cụ: Git (quản lý mã nguồn), VS Code (IDE),...</a:t>
            </a:r>
          </a:p>
          <a:p>
            <a:pPr algn="l">
              <a:lnSpc>
                <a:spcPts val="3601"/>
              </a:lnSpc>
              <a:spcBef>
                <a:spcPct val="0"/>
              </a:spcBef>
            </a:pPr>
          </a:p>
        </p:txBody>
      </p:sp>
      <p:pic>
        <p:nvPicPr>
          <p:cNvPr name="Picture 5" id="5"/>
          <p:cNvPicPr>
            <a:picLocks noChangeAspect="true"/>
          </p:cNvPicPr>
          <p:nvPr/>
        </p:nvPicPr>
        <p:blipFill>
          <a:blip r:embed="rId3"/>
          <a:srcRect l="0" t="0" r="0" b="0"/>
          <a:stretch>
            <a:fillRect/>
          </a:stretch>
        </p:blipFill>
        <p:spPr>
          <a:xfrm flipH="false" flipV="false" rot="0">
            <a:off x="7499680" y="8361020"/>
            <a:ext cx="3104923" cy="372591"/>
          </a:xfrm>
          <a:prstGeom prst="rect">
            <a:avLst/>
          </a:prstGeom>
        </p:spPr>
      </p:pic>
      <p:sp>
        <p:nvSpPr>
          <p:cNvPr name="Freeform 6" id="6"/>
          <p:cNvSpPr/>
          <p:nvPr/>
        </p:nvSpPr>
        <p:spPr>
          <a:xfrm flipH="false" flipV="false" rot="0">
            <a:off x="16174261" y="8361020"/>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3066501" y="841800"/>
            <a:ext cx="897280" cy="89728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5425779" y="1739080"/>
            <a:ext cx="1230877" cy="12308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499680" y="801438"/>
            <a:ext cx="954735" cy="492599"/>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4355726" y="2392881"/>
            <a:ext cx="9891072" cy="710604"/>
          </a:xfrm>
          <a:prstGeom prst="rect">
            <a:avLst/>
          </a:prstGeom>
        </p:spPr>
        <p:txBody>
          <a:bodyPr anchor="t" rtlCol="false" tIns="0" lIns="0" bIns="0" rIns="0">
            <a:spAutoFit/>
          </a:bodyPr>
          <a:lstStyle/>
          <a:p>
            <a:pPr algn="ctr">
              <a:lnSpc>
                <a:spcPts val="5444"/>
              </a:lnSpc>
            </a:pPr>
            <a:r>
              <a:rPr lang="en-US" sz="4949">
                <a:solidFill>
                  <a:srgbClr val="FFFFFF"/>
                </a:solidFill>
                <a:latin typeface="HK Modular"/>
                <a:ea typeface="HK Modular"/>
                <a:cs typeface="HK Modular"/>
                <a:sym typeface="HK Modular"/>
              </a:rPr>
              <a:t>GIAO DIEN UNG DUNG</a:t>
            </a:r>
          </a:p>
        </p:txBody>
      </p:sp>
      <p:pic>
        <p:nvPicPr>
          <p:cNvPr name="Picture 4" id="4"/>
          <p:cNvPicPr>
            <a:picLocks noChangeAspect="true"/>
          </p:cNvPicPr>
          <p:nvPr/>
        </p:nvPicPr>
        <p:blipFill>
          <a:blip r:embed="rId3"/>
          <a:srcRect l="0" t="0" r="0" b="0"/>
          <a:stretch>
            <a:fillRect/>
          </a:stretch>
        </p:blipFill>
        <p:spPr>
          <a:xfrm flipH="false" flipV="false" rot="0">
            <a:off x="7591539" y="7385889"/>
            <a:ext cx="3104923" cy="372591"/>
          </a:xfrm>
          <a:prstGeom prst="rect">
            <a:avLst/>
          </a:prstGeom>
        </p:spPr>
      </p:pic>
      <p:sp>
        <p:nvSpPr>
          <p:cNvPr name="Freeform 5" id="5"/>
          <p:cNvSpPr/>
          <p:nvPr/>
        </p:nvSpPr>
        <p:spPr>
          <a:xfrm flipH="false" flipV="false" rot="0">
            <a:off x="11491477" y="-3940089"/>
            <a:ext cx="10137315" cy="11358336"/>
          </a:xfrm>
          <a:custGeom>
            <a:avLst/>
            <a:gdLst/>
            <a:ahLst/>
            <a:cxnLst/>
            <a:rect r="r" b="b" t="t" l="l"/>
            <a:pathLst>
              <a:path h="11358336" w="10137315">
                <a:moveTo>
                  <a:pt x="0" y="0"/>
                </a:moveTo>
                <a:lnTo>
                  <a:pt x="10137315" y="0"/>
                </a:lnTo>
                <a:lnTo>
                  <a:pt x="10137315" y="11358337"/>
                </a:lnTo>
                <a:lnTo>
                  <a:pt x="0" y="11358337"/>
                </a:lnTo>
                <a:lnTo>
                  <a:pt x="0" y="0"/>
                </a:lnTo>
                <a:close/>
              </a:path>
            </a:pathLst>
          </a:custGeom>
          <a:blipFill>
            <a:blip r:embed="rId4">
              <a:alphaModFix amt="37000"/>
            </a:blip>
            <a:stretch>
              <a:fillRect l="0" t="0" r="0" b="0"/>
            </a:stretch>
          </a:blipFill>
        </p:spPr>
      </p:sp>
      <p:sp>
        <p:nvSpPr>
          <p:cNvPr name="Freeform 6" id="6"/>
          <p:cNvSpPr/>
          <p:nvPr/>
        </p:nvSpPr>
        <p:spPr>
          <a:xfrm flipH="false" flipV="false" rot="0">
            <a:off x="-4334600" y="3996259"/>
            <a:ext cx="10137315" cy="11358336"/>
          </a:xfrm>
          <a:custGeom>
            <a:avLst/>
            <a:gdLst/>
            <a:ahLst/>
            <a:cxnLst/>
            <a:rect r="r" b="b" t="t" l="l"/>
            <a:pathLst>
              <a:path h="11358336" w="10137315">
                <a:moveTo>
                  <a:pt x="0" y="0"/>
                </a:moveTo>
                <a:lnTo>
                  <a:pt x="10137315" y="0"/>
                </a:lnTo>
                <a:lnTo>
                  <a:pt x="10137315" y="11358336"/>
                </a:lnTo>
                <a:lnTo>
                  <a:pt x="0" y="11358336"/>
                </a:lnTo>
                <a:lnTo>
                  <a:pt x="0" y="0"/>
                </a:lnTo>
                <a:close/>
              </a:path>
            </a:pathLst>
          </a:custGeom>
          <a:blipFill>
            <a:blip r:embed="rId4">
              <a:alphaModFix amt="37000"/>
            </a:blip>
            <a:stretch>
              <a:fillRect l="0" t="0" r="0" b="0"/>
            </a:stretch>
          </a:blipFill>
        </p:spPr>
      </p:sp>
      <p:grpSp>
        <p:nvGrpSpPr>
          <p:cNvPr name="Group 7" id="7"/>
          <p:cNvGrpSpPr/>
          <p:nvPr/>
        </p:nvGrpSpPr>
        <p:grpSpPr>
          <a:xfrm rot="0">
            <a:off x="525079" y="949490"/>
            <a:ext cx="1812535" cy="1812535"/>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8758126" y="8737387"/>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804151" y="3630513"/>
            <a:ext cx="6339849" cy="3043128"/>
          </a:xfrm>
          <a:custGeom>
            <a:avLst/>
            <a:gdLst/>
            <a:ahLst/>
            <a:cxnLst/>
            <a:rect r="r" b="b" t="t" l="l"/>
            <a:pathLst>
              <a:path h="3043128" w="6339849">
                <a:moveTo>
                  <a:pt x="0" y="0"/>
                </a:moveTo>
                <a:lnTo>
                  <a:pt x="6339849" y="0"/>
                </a:lnTo>
                <a:lnTo>
                  <a:pt x="6339849" y="3043128"/>
                </a:lnTo>
                <a:lnTo>
                  <a:pt x="0" y="3043128"/>
                </a:lnTo>
                <a:lnTo>
                  <a:pt x="0" y="0"/>
                </a:lnTo>
                <a:close/>
              </a:path>
            </a:pathLst>
          </a:custGeom>
          <a:blipFill>
            <a:blip r:embed="rId7"/>
            <a:stretch>
              <a:fillRect l="0" t="0" r="0" b="0"/>
            </a:stretch>
          </a:blipFill>
        </p:spPr>
      </p:sp>
      <p:sp>
        <p:nvSpPr>
          <p:cNvPr name="Freeform 12" id="12"/>
          <p:cNvSpPr/>
          <p:nvPr/>
        </p:nvSpPr>
        <p:spPr>
          <a:xfrm flipH="false" flipV="false" rot="0">
            <a:off x="9529874" y="3640511"/>
            <a:ext cx="6419323" cy="3033130"/>
          </a:xfrm>
          <a:custGeom>
            <a:avLst/>
            <a:gdLst/>
            <a:ahLst/>
            <a:cxnLst/>
            <a:rect r="r" b="b" t="t" l="l"/>
            <a:pathLst>
              <a:path h="3033130" w="6419323">
                <a:moveTo>
                  <a:pt x="0" y="0"/>
                </a:moveTo>
                <a:lnTo>
                  <a:pt x="6419323" y="0"/>
                </a:lnTo>
                <a:lnTo>
                  <a:pt x="6419323" y="3033130"/>
                </a:lnTo>
                <a:lnTo>
                  <a:pt x="0" y="3033130"/>
                </a:lnTo>
                <a:lnTo>
                  <a:pt x="0" y="0"/>
                </a:lnTo>
                <a:close/>
              </a:path>
            </a:pathLst>
          </a:custGeom>
          <a:blipFill>
            <a:blip r:embed="rId8"/>
            <a:stretch>
              <a:fillRect l="0" t="0" r="0" b="0"/>
            </a:stretch>
          </a:blipFill>
        </p:spPr>
      </p:sp>
      <p:sp>
        <p:nvSpPr>
          <p:cNvPr name="TextBox 13" id="13"/>
          <p:cNvSpPr txBox="true"/>
          <p:nvPr/>
        </p:nvSpPr>
        <p:spPr>
          <a:xfrm rot="0">
            <a:off x="8666632" y="801438"/>
            <a:ext cx="954735" cy="492599"/>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TextBox 3" id="3"/>
          <p:cNvSpPr txBox="true"/>
          <p:nvPr/>
        </p:nvSpPr>
        <p:spPr>
          <a:xfrm rot="0">
            <a:off x="5402270" y="1320477"/>
            <a:ext cx="6432351" cy="784874"/>
          </a:xfrm>
          <a:prstGeom prst="rect">
            <a:avLst/>
          </a:prstGeom>
        </p:spPr>
        <p:txBody>
          <a:bodyPr anchor="t" rtlCol="false" tIns="0" lIns="0" bIns="0" rIns="0">
            <a:spAutoFit/>
          </a:bodyPr>
          <a:lstStyle/>
          <a:p>
            <a:pPr algn="l">
              <a:lnSpc>
                <a:spcPts val="6104"/>
              </a:lnSpc>
            </a:pPr>
            <a:r>
              <a:rPr lang="en-US" b="true" sz="5549">
                <a:solidFill>
                  <a:srgbClr val="FFFFFF"/>
                </a:solidFill>
                <a:latin typeface="Canva Sans Bold"/>
                <a:ea typeface="Canva Sans Bold"/>
                <a:cs typeface="Canva Sans Bold"/>
                <a:sym typeface="Canva Sans Bold"/>
              </a:rPr>
              <a:t>MÔ HÌNH DỮ LIỆU</a:t>
            </a:r>
          </a:p>
        </p:txBody>
      </p:sp>
      <p:pic>
        <p:nvPicPr>
          <p:cNvPr name="Picture 4" id="4"/>
          <p:cNvPicPr>
            <a:picLocks noChangeAspect="true"/>
          </p:cNvPicPr>
          <p:nvPr/>
        </p:nvPicPr>
        <p:blipFill>
          <a:blip r:embed="rId3"/>
          <a:srcRect l="0" t="0" r="0" b="0"/>
          <a:stretch>
            <a:fillRect/>
          </a:stretch>
        </p:blipFill>
        <p:spPr>
          <a:xfrm flipH="false" flipV="false" rot="0">
            <a:off x="6424586" y="9258300"/>
            <a:ext cx="3104923" cy="372591"/>
          </a:xfrm>
          <a:prstGeom prst="rect">
            <a:avLst/>
          </a:prstGeom>
        </p:spPr>
      </p:pic>
      <p:sp>
        <p:nvSpPr>
          <p:cNvPr name="Freeform 5" id="5"/>
          <p:cNvSpPr/>
          <p:nvPr/>
        </p:nvSpPr>
        <p:spPr>
          <a:xfrm flipH="false" flipV="false" rot="0">
            <a:off x="16487552" y="9258300"/>
            <a:ext cx="771748" cy="364826"/>
          </a:xfrm>
          <a:custGeom>
            <a:avLst/>
            <a:gdLst/>
            <a:ahLst/>
            <a:cxnLst/>
            <a:rect r="r" b="b" t="t" l="l"/>
            <a:pathLst>
              <a:path h="364826" w="771748">
                <a:moveTo>
                  <a:pt x="0" y="0"/>
                </a:moveTo>
                <a:lnTo>
                  <a:pt x="771748" y="0"/>
                </a:lnTo>
                <a:lnTo>
                  <a:pt x="771748" y="364826"/>
                </a:lnTo>
                <a:lnTo>
                  <a:pt x="0" y="3648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4993661" y="787060"/>
            <a:ext cx="897280" cy="89728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119916" y="2104653"/>
            <a:ext cx="1230877" cy="123087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3352967" y="2720092"/>
            <a:ext cx="10530957" cy="6252756"/>
          </a:xfrm>
          <a:custGeom>
            <a:avLst/>
            <a:gdLst/>
            <a:ahLst/>
            <a:cxnLst/>
            <a:rect r="r" b="b" t="t" l="l"/>
            <a:pathLst>
              <a:path h="6252756" w="10530957">
                <a:moveTo>
                  <a:pt x="0" y="0"/>
                </a:moveTo>
                <a:lnTo>
                  <a:pt x="10530957" y="0"/>
                </a:lnTo>
                <a:lnTo>
                  <a:pt x="10530957" y="6252755"/>
                </a:lnTo>
                <a:lnTo>
                  <a:pt x="0" y="6252755"/>
                </a:lnTo>
                <a:lnTo>
                  <a:pt x="0" y="0"/>
                </a:lnTo>
                <a:close/>
              </a:path>
            </a:pathLst>
          </a:custGeom>
          <a:blipFill>
            <a:blip r:embed="rId6"/>
            <a:stretch>
              <a:fillRect l="0" t="0" r="0" b="0"/>
            </a:stretch>
          </a:blipFill>
        </p:spPr>
      </p:sp>
      <p:sp>
        <p:nvSpPr>
          <p:cNvPr name="TextBox 13" id="13"/>
          <p:cNvSpPr txBox="true"/>
          <p:nvPr/>
        </p:nvSpPr>
        <p:spPr>
          <a:xfrm rot="0">
            <a:off x="16304565" y="911771"/>
            <a:ext cx="954735" cy="492599"/>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pic>
        <p:nvPicPr>
          <p:cNvPr name="Picture 3" id="3"/>
          <p:cNvPicPr>
            <a:picLocks noChangeAspect="true"/>
          </p:cNvPicPr>
          <p:nvPr/>
        </p:nvPicPr>
        <p:blipFill>
          <a:blip r:embed="rId3"/>
          <a:srcRect l="0" t="0" r="0" b="0"/>
          <a:stretch>
            <a:fillRect/>
          </a:stretch>
        </p:blipFill>
        <p:spPr>
          <a:xfrm flipH="false" flipV="false" rot="0">
            <a:off x="6901954" y="9072005"/>
            <a:ext cx="3104923" cy="372591"/>
          </a:xfrm>
          <a:prstGeom prst="rect">
            <a:avLst/>
          </a:prstGeom>
        </p:spPr>
      </p:pic>
      <p:sp>
        <p:nvSpPr>
          <p:cNvPr name="TextBox 4" id="4"/>
          <p:cNvSpPr txBox="true"/>
          <p:nvPr/>
        </p:nvSpPr>
        <p:spPr>
          <a:xfrm rot="0">
            <a:off x="7499680" y="801438"/>
            <a:ext cx="954735" cy="492599"/>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08</a:t>
            </a:r>
          </a:p>
        </p:txBody>
      </p:sp>
      <p:sp>
        <p:nvSpPr>
          <p:cNvPr name="TextBox 5" id="5"/>
          <p:cNvSpPr txBox="true"/>
          <p:nvPr/>
        </p:nvSpPr>
        <p:spPr>
          <a:xfrm rot="0">
            <a:off x="1327480" y="2770406"/>
            <a:ext cx="9548921" cy="722619"/>
          </a:xfrm>
          <a:prstGeom prst="rect">
            <a:avLst/>
          </a:prstGeom>
        </p:spPr>
        <p:txBody>
          <a:bodyPr anchor="t" rtlCol="false" tIns="0" lIns="0" bIns="0" rIns="0">
            <a:spAutoFit/>
          </a:bodyPr>
          <a:lstStyle/>
          <a:p>
            <a:pPr algn="l">
              <a:lnSpc>
                <a:spcPts val="5664"/>
              </a:lnSpc>
            </a:pPr>
            <a:r>
              <a:rPr lang="en-US" sz="5149">
                <a:solidFill>
                  <a:srgbClr val="FFFFFF"/>
                </a:solidFill>
                <a:latin typeface="Garet"/>
                <a:ea typeface="Garet"/>
                <a:cs typeface="Garet"/>
                <a:sym typeface="Garet"/>
              </a:rPr>
              <a:t>KẾT QUẢ ĐẠT ĐƯỢC</a:t>
            </a:r>
          </a:p>
        </p:txBody>
      </p:sp>
      <p:sp>
        <p:nvSpPr>
          <p:cNvPr name="TextBox 6" id="6"/>
          <p:cNvSpPr txBox="true"/>
          <p:nvPr/>
        </p:nvSpPr>
        <p:spPr>
          <a:xfrm rot="0">
            <a:off x="1327480" y="4235976"/>
            <a:ext cx="10563173" cy="3997818"/>
          </a:xfrm>
          <a:prstGeom prst="rect">
            <a:avLst/>
          </a:prstGeom>
        </p:spPr>
        <p:txBody>
          <a:bodyPr anchor="t" rtlCol="false" tIns="0" lIns="0" bIns="0" rIns="0">
            <a:spAutoFit/>
          </a:bodyPr>
          <a:lstStyle/>
          <a:p>
            <a:pPr algn="l" marL="609374" indent="-304687" lvl="1">
              <a:lnSpc>
                <a:spcPts val="3951"/>
              </a:lnSpc>
              <a:buFont typeface="Arial"/>
              <a:buChar char="•"/>
            </a:pPr>
            <a:r>
              <a:rPr lang="en-US" sz="2822">
                <a:solidFill>
                  <a:srgbClr val="FFFFFF"/>
                </a:solidFill>
                <a:latin typeface="Garet"/>
                <a:ea typeface="Garet"/>
                <a:cs typeface="Garet"/>
                <a:sym typeface="Garet"/>
              </a:rPr>
              <a:t>"Đã xây dựng thành công ứng dụng</a:t>
            </a:r>
            <a:r>
              <a:rPr lang="en-US" sz="2822">
                <a:solidFill>
                  <a:srgbClr val="FFFFFF"/>
                </a:solidFill>
                <a:latin typeface="Garet"/>
                <a:ea typeface="Garet"/>
                <a:cs typeface="Garet"/>
                <a:sym typeface="Garet"/>
              </a:rPr>
              <a:t> với các chức năng cơ bản theo yêu cầu."</a:t>
            </a:r>
          </a:p>
          <a:p>
            <a:pPr algn="l" marL="609374" indent="-304687" lvl="1">
              <a:lnSpc>
                <a:spcPts val="3951"/>
              </a:lnSpc>
              <a:buFont typeface="Arial"/>
              <a:buChar char="•"/>
            </a:pPr>
            <a:r>
              <a:rPr lang="en-US" sz="2822">
                <a:solidFill>
                  <a:srgbClr val="FFFFFF"/>
                </a:solidFill>
                <a:latin typeface="Garet"/>
                <a:ea typeface="Garet"/>
                <a:cs typeface="Garet"/>
                <a:sym typeface="Garet"/>
              </a:rPr>
              <a:t>"Giao</a:t>
            </a:r>
            <a:r>
              <a:rPr lang="en-US" sz="2822">
                <a:solidFill>
                  <a:srgbClr val="FFFFFF"/>
                </a:solidFill>
                <a:latin typeface="Garet"/>
                <a:ea typeface="Garet"/>
                <a:cs typeface="Garet"/>
                <a:sym typeface="Garet"/>
              </a:rPr>
              <a:t> diện thân thiện, dễ sử dụng."</a:t>
            </a:r>
          </a:p>
          <a:p>
            <a:pPr algn="l" marL="609374" indent="-304687" lvl="1">
              <a:lnSpc>
                <a:spcPts val="3951"/>
              </a:lnSpc>
              <a:buFont typeface="Arial"/>
              <a:buChar char="•"/>
            </a:pPr>
            <a:r>
              <a:rPr lang="en-US" sz="2822">
                <a:solidFill>
                  <a:srgbClr val="FFFFFF"/>
                </a:solidFill>
                <a:latin typeface="Garet"/>
                <a:ea typeface="Garet"/>
                <a:cs typeface="Garet"/>
                <a:sym typeface="Garet"/>
              </a:rPr>
              <a:t>"Đảm</a:t>
            </a:r>
            <a:r>
              <a:rPr lang="en-US" sz="2822">
                <a:solidFill>
                  <a:srgbClr val="FFFFFF"/>
                </a:solidFill>
                <a:latin typeface="Garet"/>
                <a:ea typeface="Garet"/>
                <a:cs typeface="Garet"/>
                <a:sym typeface="Garet"/>
              </a:rPr>
              <a:t> bảo các yêu cầu về bảo mật ở mức cơ bản."</a:t>
            </a:r>
          </a:p>
          <a:p>
            <a:pPr algn="l" marL="609374" indent="-304687" lvl="1">
              <a:lnSpc>
                <a:spcPts val="3951"/>
              </a:lnSpc>
              <a:buFont typeface="Arial"/>
              <a:buChar char="•"/>
            </a:pPr>
            <a:r>
              <a:rPr lang="en-US" sz="2822">
                <a:solidFill>
                  <a:srgbClr val="FFFFFF"/>
                </a:solidFill>
                <a:latin typeface="Garet"/>
                <a:ea typeface="Garet"/>
                <a:cs typeface="Garet"/>
                <a:sym typeface="Garet"/>
              </a:rPr>
              <a:t>"Hoà</a:t>
            </a:r>
            <a:r>
              <a:rPr lang="en-US" sz="2822">
                <a:solidFill>
                  <a:srgbClr val="FFFFFF"/>
                </a:solidFill>
                <a:latin typeface="Garet"/>
                <a:ea typeface="Garet"/>
                <a:cs typeface="Garet"/>
                <a:sym typeface="Garet"/>
              </a:rPr>
              <a:t>n thành báo cáo, tài liệu thiết kế."</a:t>
            </a:r>
          </a:p>
          <a:p>
            <a:pPr algn="l">
              <a:lnSpc>
                <a:spcPts val="3951"/>
              </a:lnSpc>
            </a:pPr>
          </a:p>
          <a:p>
            <a:pPr algn="l">
              <a:lnSpc>
                <a:spcPts val="3951"/>
              </a:lnSpc>
              <a:spcBef>
                <a:spcPct val="0"/>
              </a:spcBef>
            </a:pPr>
            <a:r>
              <a:rPr lang="en-US" sz="2822">
                <a:solidFill>
                  <a:srgbClr val="FFFFFF"/>
                </a:solidFill>
                <a:latin typeface="Garet"/>
                <a:ea typeface="Garet"/>
                <a:cs typeface="Garet"/>
                <a:sym typeface="Garet"/>
              </a:rPr>
              <a:t>Tuy nhiên vẫn còn một số hạn chế như lập trình chưa tối ưu, còn nhiều điểm cần phát huy hơn nữa,..</a:t>
            </a:r>
          </a:p>
        </p:txBody>
      </p:sp>
      <p:sp>
        <p:nvSpPr>
          <p:cNvPr name="Freeform 7" id="7"/>
          <p:cNvSpPr/>
          <p:nvPr/>
        </p:nvSpPr>
        <p:spPr>
          <a:xfrm flipH="false" flipV="false" rot="0">
            <a:off x="16163638" y="9444595"/>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110577" y="1294062"/>
            <a:ext cx="897280" cy="89728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890653" y="678624"/>
            <a:ext cx="1230877" cy="12308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D2CC1">
                    <a:alpha val="100000"/>
                  </a:srgbClr>
                </a:gs>
                <a:gs pos="100000">
                  <a:srgbClr val="7F64DA">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223" r="0" b="-39554"/>
            </a:stretch>
          </a:blipFill>
        </p:spPr>
      </p:sp>
      <p:sp>
        <p:nvSpPr>
          <p:cNvPr name="Freeform 3" id="3"/>
          <p:cNvSpPr/>
          <p:nvPr/>
        </p:nvSpPr>
        <p:spPr>
          <a:xfrm flipH="false" flipV="false" rot="0">
            <a:off x="959985" y="2320527"/>
            <a:ext cx="9632002" cy="2977164"/>
          </a:xfrm>
          <a:custGeom>
            <a:avLst/>
            <a:gdLst/>
            <a:ahLst/>
            <a:cxnLst/>
            <a:rect r="r" b="b" t="t" l="l"/>
            <a:pathLst>
              <a:path h="2977164" w="9632002">
                <a:moveTo>
                  <a:pt x="0" y="0"/>
                </a:moveTo>
                <a:lnTo>
                  <a:pt x="9632002" y="0"/>
                </a:lnTo>
                <a:lnTo>
                  <a:pt x="9632002" y="2977164"/>
                </a:lnTo>
                <a:lnTo>
                  <a:pt x="0" y="29771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1028700" y="8885709"/>
            <a:ext cx="3104923" cy="372591"/>
          </a:xfrm>
          <a:prstGeom prst="rect">
            <a:avLst/>
          </a:prstGeom>
        </p:spPr>
      </p:pic>
      <p:sp>
        <p:nvSpPr>
          <p:cNvPr name="Freeform 5" id="5"/>
          <p:cNvSpPr/>
          <p:nvPr/>
        </p:nvSpPr>
        <p:spPr>
          <a:xfrm flipH="false" flipV="false" rot="0">
            <a:off x="15885468" y="8885709"/>
            <a:ext cx="771748" cy="364826"/>
          </a:xfrm>
          <a:custGeom>
            <a:avLst/>
            <a:gdLst/>
            <a:ahLst/>
            <a:cxnLst/>
            <a:rect r="r" b="b" t="t" l="l"/>
            <a:pathLst>
              <a:path h="364826" w="771748">
                <a:moveTo>
                  <a:pt x="0" y="0"/>
                </a:moveTo>
                <a:lnTo>
                  <a:pt x="771748" y="0"/>
                </a:lnTo>
                <a:lnTo>
                  <a:pt x="771748" y="364827"/>
                </a:lnTo>
                <a:lnTo>
                  <a:pt x="0" y="3648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969123" y="3289828"/>
            <a:ext cx="9754135" cy="668479"/>
          </a:xfrm>
          <a:prstGeom prst="rect">
            <a:avLst/>
          </a:prstGeom>
        </p:spPr>
        <p:txBody>
          <a:bodyPr anchor="t" rtlCol="false" tIns="0" lIns="0" bIns="0" rIns="0">
            <a:spAutoFit/>
          </a:bodyPr>
          <a:lstStyle/>
          <a:p>
            <a:pPr algn="l">
              <a:lnSpc>
                <a:spcPts val="5104"/>
              </a:lnSpc>
            </a:pPr>
            <a:r>
              <a:rPr lang="en-US" sz="4640">
                <a:solidFill>
                  <a:srgbClr val="FFFFFF"/>
                </a:solidFill>
                <a:latin typeface="Garet"/>
                <a:ea typeface="Garet"/>
                <a:cs typeface="Garet"/>
                <a:sym typeface="Garet"/>
              </a:rPr>
              <a:t>HƯỚNG PHÁT TRIỂN</a:t>
            </a:r>
          </a:p>
        </p:txBody>
      </p:sp>
      <p:sp>
        <p:nvSpPr>
          <p:cNvPr name="TextBox 7" id="7"/>
          <p:cNvSpPr txBox="true"/>
          <p:nvPr/>
        </p:nvSpPr>
        <p:spPr>
          <a:xfrm rot="0">
            <a:off x="1028700" y="5467196"/>
            <a:ext cx="12900478" cy="3191857"/>
          </a:xfrm>
          <a:prstGeom prst="rect">
            <a:avLst/>
          </a:prstGeom>
        </p:spPr>
        <p:txBody>
          <a:bodyPr anchor="t" rtlCol="false" tIns="0" lIns="0" bIns="0" rIns="0">
            <a:spAutoFit/>
          </a:bodyPr>
          <a:lstStyle/>
          <a:p>
            <a:pPr algn="l" marL="555435" indent="-277718" lvl="1">
              <a:lnSpc>
                <a:spcPts val="3601"/>
              </a:lnSpc>
              <a:buFont typeface="Arial"/>
              <a:buChar char="•"/>
            </a:pPr>
            <a:r>
              <a:rPr lang="en-US" sz="2572">
                <a:solidFill>
                  <a:srgbClr val="FFFFFF"/>
                </a:solidFill>
                <a:latin typeface="Garet"/>
                <a:ea typeface="Garet"/>
                <a:cs typeface="Garet"/>
                <a:sym typeface="Garet"/>
              </a:rPr>
              <a:t>"Bổ sung các chức năng nâng cao: thanh toán trực tuyến, gửi email </a:t>
            </a:r>
          </a:p>
          <a:p>
            <a:pPr algn="l" marL="555435" indent="-277718" lvl="1">
              <a:lnSpc>
                <a:spcPts val="3601"/>
              </a:lnSpc>
              <a:buFont typeface="Arial"/>
              <a:buChar char="•"/>
            </a:pPr>
            <a:r>
              <a:rPr lang="en-US" sz="2572">
                <a:solidFill>
                  <a:srgbClr val="FFFFFF"/>
                </a:solidFill>
                <a:latin typeface="Garet"/>
                <a:ea typeface="Garet"/>
                <a:cs typeface="Garet"/>
                <a:sym typeface="Garet"/>
              </a:rPr>
              <a:t>"Phát triển</a:t>
            </a:r>
            <a:r>
              <a:rPr lang="en-US" sz="2572">
                <a:solidFill>
                  <a:srgbClr val="FFFFFF"/>
                </a:solidFill>
                <a:latin typeface="Garet"/>
                <a:ea typeface="Garet"/>
                <a:cs typeface="Garet"/>
                <a:sym typeface="Garet"/>
              </a:rPr>
              <a:t> ứng dụng di động (mobile app)."</a:t>
            </a:r>
          </a:p>
          <a:p>
            <a:pPr algn="l" marL="555435" indent="-277718" lvl="1">
              <a:lnSpc>
                <a:spcPts val="3601"/>
              </a:lnSpc>
              <a:buFont typeface="Arial"/>
              <a:buChar char="•"/>
            </a:pPr>
            <a:r>
              <a:rPr lang="en-US" sz="2572">
                <a:solidFill>
                  <a:srgbClr val="FFFFFF"/>
                </a:solidFill>
                <a:latin typeface="Garet"/>
                <a:ea typeface="Garet"/>
                <a:cs typeface="Garet"/>
                <a:sym typeface="Garet"/>
              </a:rPr>
              <a:t>"Cải</a:t>
            </a:r>
            <a:r>
              <a:rPr lang="en-US" sz="2572">
                <a:solidFill>
                  <a:srgbClr val="FFFFFF"/>
                </a:solidFill>
                <a:latin typeface="Garet"/>
                <a:ea typeface="Garet"/>
                <a:cs typeface="Garet"/>
                <a:sym typeface="Garet"/>
              </a:rPr>
              <a:t> thiện giao diện, tối ưu hóa trải nghiệm người dùng."</a:t>
            </a:r>
          </a:p>
          <a:p>
            <a:pPr algn="l" marL="555435" indent="-277718" lvl="1">
              <a:lnSpc>
                <a:spcPts val="3601"/>
              </a:lnSpc>
              <a:buFont typeface="Arial"/>
              <a:buChar char="•"/>
            </a:pPr>
            <a:r>
              <a:rPr lang="en-US" sz="2572">
                <a:solidFill>
                  <a:srgbClr val="FFFFFF"/>
                </a:solidFill>
                <a:latin typeface="Garet"/>
                <a:ea typeface="Garet"/>
                <a:cs typeface="Garet"/>
                <a:sym typeface="Garet"/>
              </a:rPr>
              <a:t>"Nâng cao bảo mật."</a:t>
            </a:r>
          </a:p>
          <a:p>
            <a:pPr algn="l" marL="555435" indent="-277718" lvl="1">
              <a:lnSpc>
                <a:spcPts val="3601"/>
              </a:lnSpc>
              <a:buFont typeface="Arial"/>
              <a:buChar char="•"/>
            </a:pPr>
            <a:r>
              <a:rPr lang="en-US" sz="2572">
                <a:solidFill>
                  <a:srgbClr val="FFFFFF"/>
                </a:solidFill>
                <a:latin typeface="Garet"/>
                <a:ea typeface="Garet"/>
                <a:cs typeface="Garet"/>
                <a:sym typeface="Garet"/>
              </a:rPr>
              <a:t>"Tích hợp với các hệ thống khác của nhà trường (ví dụ: hệ thống quản lý đào tạo)."</a:t>
            </a:r>
          </a:p>
          <a:p>
            <a:pPr algn="l">
              <a:lnSpc>
                <a:spcPts val="3601"/>
              </a:lnSpc>
              <a:spcBef>
                <a:spcPct val="0"/>
              </a:spcBef>
            </a:pPr>
          </a:p>
        </p:txBody>
      </p:sp>
      <p:sp>
        <p:nvSpPr>
          <p:cNvPr name="TextBox 8" id="8"/>
          <p:cNvSpPr txBox="true"/>
          <p:nvPr/>
        </p:nvSpPr>
        <p:spPr>
          <a:xfrm rot="0">
            <a:off x="16656656" y="801438"/>
            <a:ext cx="954735" cy="492599"/>
          </a:xfrm>
          <a:prstGeom prst="rect">
            <a:avLst/>
          </a:prstGeom>
        </p:spPr>
        <p:txBody>
          <a:bodyPr anchor="t" rtlCol="false" tIns="0" lIns="0" bIns="0" rIns="0">
            <a:spAutoFit/>
          </a:bodyPr>
          <a:lstStyle/>
          <a:p>
            <a:pPr algn="l">
              <a:lnSpc>
                <a:spcPts val="3866"/>
              </a:lnSpc>
            </a:pPr>
            <a:r>
              <a:rPr lang="en-US" sz="3514">
                <a:solidFill>
                  <a:srgbClr val="FFFFFF"/>
                </a:solidFill>
                <a:latin typeface="HK Modular"/>
                <a:ea typeface="HK Modular"/>
                <a:cs typeface="HK Modular"/>
                <a:sym typeface="HK Modular"/>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DAGivyXUFpo</dc:identifier>
  <dcterms:modified xsi:type="dcterms:W3CDTF">2011-08-01T06:04:30Z</dcterms:modified>
  <cp:revision>1</cp:revision>
  <dc:title>Bản sao của Purple Blue Gradient Futuristic Animated Metaverse Presentation</dc:title>
</cp:coreProperties>
</file>